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1" r:id="rId2"/>
    <p:sldId id="274" r:id="rId3"/>
    <p:sldId id="273" r:id="rId4"/>
    <p:sldId id="257" r:id="rId5"/>
    <p:sldId id="287" r:id="rId6"/>
    <p:sldId id="264" r:id="rId7"/>
    <p:sldId id="285" r:id="rId8"/>
    <p:sldId id="266" r:id="rId9"/>
    <p:sldId id="284" r:id="rId10"/>
    <p:sldId id="268" r:id="rId11"/>
    <p:sldId id="278" r:id="rId12"/>
    <p:sldId id="272" r:id="rId13"/>
    <p:sldId id="283" r:id="rId14"/>
    <p:sldId id="279" r:id="rId15"/>
    <p:sldId id="280" r:id="rId16"/>
    <p:sldId id="286" r:id="rId17"/>
    <p:sldId id="292" r:id="rId18"/>
    <p:sldId id="28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4411F0"/>
    <a:srgbClr val="00B0F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2558" autoAdjust="0"/>
  </p:normalViewPr>
  <p:slideViewPr>
    <p:cSldViewPr snapToGrid="0">
      <p:cViewPr varScale="1">
        <p:scale>
          <a:sx n="106" d="100"/>
          <a:sy n="106" d="100"/>
        </p:scale>
        <p:origin x="7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0581F-282B-4FFB-9626-79FD980C6E67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FAAF9-33AE-4DBF-997D-C97C65F276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102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AAF9-33AE-4DBF-997D-C97C65F2764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572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AAF9-33AE-4DBF-997D-C97C65F2764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793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AAF9-33AE-4DBF-997D-C97C65F2764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83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AAF9-33AE-4DBF-997D-C97C65F2764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317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FAAF9-33AE-4DBF-997D-C97C65F2764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199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AAF9-33AE-4DBF-997D-C97C65F2764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28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AAF9-33AE-4DBF-997D-C97C65F2764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6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AAF9-33AE-4DBF-997D-C97C65F27648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6481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86526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2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04287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AAF9-33AE-4DBF-997D-C97C65F2764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5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AAF9-33AE-4DBF-997D-C97C65F2764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155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AAF9-33AE-4DBF-997D-C97C65F2764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668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AAF9-33AE-4DBF-997D-C97C65F2764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513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AAF9-33AE-4DBF-997D-C97C65F2764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672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AAF9-33AE-4DBF-997D-C97C65F2764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976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AAF9-33AE-4DBF-997D-C97C65F2764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306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AAF9-33AE-4DBF-997D-C97C65F2764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19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39B6B-6389-4046-970C-632A1C8B4EB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7CD2-B6B7-4121-A441-7DED41942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25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39B6B-6389-4046-970C-632A1C8B4EB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7CD2-B6B7-4121-A441-7DED41942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317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39B6B-6389-4046-970C-632A1C8B4EB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7CD2-B6B7-4121-A441-7DED41942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23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39B6B-6389-4046-970C-632A1C8B4EB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7CD2-B6B7-4121-A441-7DED41942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89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39B6B-6389-4046-970C-632A1C8B4EB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7CD2-B6B7-4121-A441-7DED41942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81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39B6B-6389-4046-970C-632A1C8B4EB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7CD2-B6B7-4121-A441-7DED41942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330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39B6B-6389-4046-970C-632A1C8B4EB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7CD2-B6B7-4121-A441-7DED41942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599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39B6B-6389-4046-970C-632A1C8B4EB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7CD2-B6B7-4121-A441-7DED41942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264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39B6B-6389-4046-970C-632A1C8B4EB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7CD2-B6B7-4121-A441-7DED41942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06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39B6B-6389-4046-970C-632A1C8B4EB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7CD2-B6B7-4121-A441-7DED41942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431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39B6B-6389-4046-970C-632A1C8B4EB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7CD2-B6B7-4121-A441-7DED41942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86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39B6B-6389-4046-970C-632A1C8B4EB5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C7CD2-B6B7-4121-A441-7DED419423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74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0.jpeg"/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62.jpeg"/><Relationship Id="rId10" Type="http://schemas.openxmlformats.org/officeDocument/2006/relationships/image" Target="../media/image8.png"/><Relationship Id="rId4" Type="http://schemas.openxmlformats.org/officeDocument/2006/relationships/image" Target="../media/image40.png"/><Relationship Id="rId9" Type="http://schemas.openxmlformats.org/officeDocument/2006/relationships/image" Target="../media/image7.png"/><Relationship Id="rId1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4.jpeg"/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66.jpeg"/><Relationship Id="rId10" Type="http://schemas.openxmlformats.org/officeDocument/2006/relationships/image" Target="../media/image8.png"/><Relationship Id="rId4" Type="http://schemas.openxmlformats.org/officeDocument/2006/relationships/image" Target="../media/image40.png"/><Relationship Id="rId9" Type="http://schemas.openxmlformats.org/officeDocument/2006/relationships/image" Target="../media/image7.png"/><Relationship Id="rId14" Type="http://schemas.openxmlformats.org/officeDocument/2006/relationships/image" Target="../media/image6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68.png"/><Relationship Id="rId5" Type="http://schemas.openxmlformats.org/officeDocument/2006/relationships/image" Target="../media/image5.png"/><Relationship Id="rId15" Type="http://schemas.openxmlformats.org/officeDocument/2006/relationships/image" Target="../media/image72.jpe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6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74.jpeg"/><Relationship Id="rId5" Type="http://schemas.openxmlformats.org/officeDocument/2006/relationships/image" Target="../media/image5.pn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2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80.jpeg"/><Relationship Id="rId5" Type="http://schemas.openxmlformats.org/officeDocument/2006/relationships/image" Target="../media/image5.png"/><Relationship Id="rId15" Type="http://schemas.openxmlformats.org/officeDocument/2006/relationships/image" Target="../media/image84.jpeg"/><Relationship Id="rId10" Type="http://schemas.openxmlformats.org/officeDocument/2006/relationships/image" Target="../media/image7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7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5" Type="http://schemas.openxmlformats.org/officeDocument/2006/relationships/image" Target="../media/image89.jpeg"/><Relationship Id="rId10" Type="http://schemas.openxmlformats.org/officeDocument/2006/relationships/image" Target="../media/image85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4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9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2.jpeg"/><Relationship Id="rId5" Type="http://schemas.openxmlformats.org/officeDocument/2006/relationships/image" Target="../media/image5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9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97.jpeg"/><Relationship Id="rId21" Type="http://schemas.openxmlformats.org/officeDocument/2006/relationships/image" Target="../media/image113.png"/><Relationship Id="rId7" Type="http://schemas.openxmlformats.org/officeDocument/2006/relationships/image" Target="../media/image100.jpe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9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5" Type="http://schemas.openxmlformats.org/officeDocument/2006/relationships/image" Target="../media/image108.jpe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8.jpe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NULL"/><Relationship Id="rId26" Type="http://schemas.openxmlformats.org/officeDocument/2006/relationships/image" Target="../media/image120.jpeg"/><Relationship Id="rId3" Type="http://schemas.openxmlformats.org/officeDocument/2006/relationships/image" Target="../media/image114.png"/><Relationship Id="rId21" Type="http://schemas.openxmlformats.org/officeDocument/2006/relationships/image" Target="../media/image11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5" Type="http://schemas.openxmlformats.org/officeDocument/2006/relationships/image" Target="../media/image119.jpeg"/><Relationship Id="rId2" Type="http://schemas.openxmlformats.org/officeDocument/2006/relationships/notesSlide" Target="../notesSlides/notesSlide18.xm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105.png"/><Relationship Id="rId24" Type="http://schemas.openxmlformats.org/officeDocument/2006/relationships/image" Target="NULL"/><Relationship Id="rId23" Type="http://schemas.openxmlformats.org/officeDocument/2006/relationships/image" Target="../media/image118.png"/><Relationship Id="rId28" Type="http://schemas.openxmlformats.org/officeDocument/2006/relationships/image" Target="../media/image122.jpeg"/><Relationship Id="rId10" Type="http://schemas.openxmlformats.org/officeDocument/2006/relationships/image" Target="../media/image104.png"/><Relationship Id="rId19" Type="http://schemas.openxmlformats.org/officeDocument/2006/relationships/image" Target="../media/image116.png"/><Relationship Id="rId9" Type="http://schemas.openxmlformats.org/officeDocument/2006/relationships/image" Target="../media/image103.png"/><Relationship Id="rId14" Type="http://schemas.openxmlformats.org/officeDocument/2006/relationships/image" Target="../media/image115.png"/><Relationship Id="rId22" Type="http://schemas.openxmlformats.org/officeDocument/2006/relationships/image" Target="NULL"/><Relationship Id="rId27" Type="http://schemas.openxmlformats.org/officeDocument/2006/relationships/image" Target="../media/image1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7.jpeg"/><Relationship Id="rId5" Type="http://schemas.openxmlformats.org/officeDocument/2006/relationships/image" Target="../media/image5.png"/><Relationship Id="rId15" Type="http://schemas.microsoft.com/office/2007/relationships/hdphoto" Target="../media/hdphoto1.wdp"/><Relationship Id="rId10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5.jpe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8.jpeg"/><Relationship Id="rId5" Type="http://schemas.openxmlformats.org/officeDocument/2006/relationships/image" Target="../media/image5.pn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4.jpeg"/><Relationship Id="rId5" Type="http://schemas.openxmlformats.org/officeDocument/2006/relationships/image" Target="../media/image5.png"/><Relationship Id="rId15" Type="http://schemas.openxmlformats.org/officeDocument/2006/relationships/image" Target="../media/image38.png"/><Relationship Id="rId10" Type="http://schemas.openxmlformats.org/officeDocument/2006/relationships/image" Target="../media/image33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2.jpeg"/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44.jpeg"/><Relationship Id="rId10" Type="http://schemas.openxmlformats.org/officeDocument/2006/relationships/image" Target="../media/image8.png"/><Relationship Id="rId4" Type="http://schemas.openxmlformats.org/officeDocument/2006/relationships/image" Target="../media/image40.png"/><Relationship Id="rId9" Type="http://schemas.openxmlformats.org/officeDocument/2006/relationships/image" Target="../media/image7.png"/><Relationship Id="rId1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46.jpeg"/><Relationship Id="rId5" Type="http://schemas.openxmlformats.org/officeDocument/2006/relationships/image" Target="../media/image5.png"/><Relationship Id="rId15" Type="http://schemas.openxmlformats.org/officeDocument/2006/relationships/image" Target="../media/image50.jpg"/><Relationship Id="rId10" Type="http://schemas.openxmlformats.org/officeDocument/2006/relationships/image" Target="../media/image4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12" Type="http://schemas.openxmlformats.org/officeDocument/2006/relationships/image" Target="../media/image52.jp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55.jpeg"/><Relationship Id="rId10" Type="http://schemas.openxmlformats.org/officeDocument/2006/relationships/image" Target="../media/image8.png"/><Relationship Id="rId4" Type="http://schemas.openxmlformats.org/officeDocument/2006/relationships/image" Target="../media/image51.png"/><Relationship Id="rId9" Type="http://schemas.openxmlformats.org/officeDocument/2006/relationships/image" Target="../media/image7.pn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" b="40734"/>
          <a:stretch/>
        </p:blipFill>
        <p:spPr>
          <a:xfrm>
            <a:off x="0" y="0"/>
            <a:ext cx="12192000" cy="6831106"/>
          </a:xfrm>
        </p:spPr>
      </p:pic>
    </p:spTree>
    <p:extLst>
      <p:ext uri="{BB962C8B-B14F-4D97-AF65-F5344CB8AC3E}">
        <p14:creationId xmlns:p14="http://schemas.microsoft.com/office/powerpoint/2010/main" val="204288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0" y="175846"/>
            <a:ext cx="3147646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0207" y="175845"/>
            <a:ext cx="1072662" cy="10023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1129" y="175846"/>
            <a:ext cx="1046285" cy="100232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690" y="686739"/>
            <a:ext cx="3340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Новый город,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ул. Ш. Усманова, д. 48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(14/01)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848" y="1720151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119,8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t-RU" sz="16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5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6551149" y="163219"/>
            <a:ext cx="4947907" cy="469149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2633" y="1679695"/>
            <a:ext cx="1646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25586 книг 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9542" y="3071945"/>
            <a:ext cx="92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346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050" y="1487500"/>
            <a:ext cx="145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щадь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6950" y="1437925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1728" y="2810370"/>
            <a:ext cx="166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050" y="2152118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щение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51055" y="2404250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7525" y="2126205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мероприятий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3135" y="2444116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37083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28274" y="3971168"/>
            <a:ext cx="6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2778200" y="5273527"/>
            <a:ext cx="685751" cy="102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8931" y="4368538"/>
            <a:ext cx="3894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этом году 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сотрудники 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библиотеки продолжили знакомить читателей с прозой и поэзией местных авторов, книгами по истории родного края, а также с изданиями о наших знаменитых земляках.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4205" y="5834733"/>
            <a:ext cx="4305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Альфия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Зуфаровна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Аксуева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заведующая библиотекой-филиалом №12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53541" y="895282"/>
            <a:ext cx="30697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Победы и участие в конкурсах: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отоконкурс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«Книжное лето»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Библиомамы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конкурс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«Афиши и события: библиотечный дизайн-конкурс»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«Энергия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творчества»</a:t>
            </a:r>
          </a:p>
          <a:p>
            <a:pPr>
              <a:buClr>
                <a:srgbClr val="00B0F0"/>
              </a:buClr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Организованные конкурсы: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идеоконкурс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Әйдәгез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дуслашыйк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/Давайте дружить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!»;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ворческий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конкурс ко Дню матери «Пусть всегда будет мама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!»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в конференциях: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еспубликанская научно-практическая конференция «Вселенная любовь»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24716" y="3221776"/>
            <a:ext cx="2733600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Детские и взрослые мероприятия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Ксерокопирование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Мастер-классы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t-RU" sz="1600" baseline="5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-6510" y="187294"/>
            <a:ext cx="3065699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362121" y="180989"/>
            <a:ext cx="1072662" cy="1002323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08730" y="182937"/>
            <a:ext cx="1046285" cy="1002322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 rot="10800000">
            <a:off x="6723528" y="157583"/>
            <a:ext cx="5473905" cy="483300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38763" y="228572"/>
            <a:ext cx="3794681" cy="338554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года и достижения 2024 г.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7" y="254977"/>
            <a:ext cx="838200" cy="838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74" y="254977"/>
            <a:ext cx="852119" cy="852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913" y="216834"/>
            <a:ext cx="3341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Библиотека-филиал №12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51044" y="863562"/>
            <a:ext cx="2230855" cy="1810912"/>
            <a:chOff x="6490380" y="748032"/>
            <a:chExt cx="2230855" cy="1877006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121076" y="2865057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библиотеки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2" y="1578747"/>
            <a:ext cx="402377" cy="4023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79" y="1552926"/>
            <a:ext cx="408808" cy="4088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51" y="2207481"/>
            <a:ext cx="426555" cy="42655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16" y="2902236"/>
            <a:ext cx="415973" cy="41597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" y="2889137"/>
            <a:ext cx="448583" cy="44858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5" y="748032"/>
            <a:ext cx="319285" cy="3192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2" y="2231745"/>
            <a:ext cx="442729" cy="442729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6441619" y="2894606"/>
            <a:ext cx="2230855" cy="1810912"/>
            <a:chOff x="6490380" y="748032"/>
            <a:chExt cx="2230855" cy="187700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6401248" y="4928196"/>
            <a:ext cx="2230855" cy="1810912"/>
            <a:chOff x="6490380" y="748032"/>
            <a:chExt cx="2230855" cy="1877006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213" y="5104784"/>
            <a:ext cx="1790076" cy="15573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12" y="1022610"/>
            <a:ext cx="1875968" cy="14928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9"/>
          <a:stretch/>
        </p:blipFill>
        <p:spPr>
          <a:xfrm>
            <a:off x="6537521" y="3105406"/>
            <a:ext cx="1962119" cy="13406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1" t="34733" r="27482" b="30864"/>
          <a:stretch/>
        </p:blipFill>
        <p:spPr>
          <a:xfrm>
            <a:off x="244696" y="4496294"/>
            <a:ext cx="1041392" cy="1042056"/>
          </a:xfrm>
          <a:prstGeom prst="ellipse">
            <a:avLst/>
          </a:prstGeom>
          <a:ln w="63500" cap="rnd">
            <a:solidFill>
              <a:srgbClr val="4472C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3866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0" y="175846"/>
            <a:ext cx="3147646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0207" y="175845"/>
            <a:ext cx="1072662" cy="10023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1129" y="175846"/>
            <a:ext cx="1046285" cy="100232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690" y="686739"/>
            <a:ext cx="303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Новый город,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ул. Татарстан, д. 12 (25/21)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3283" y="1720038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t-RU" sz="16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5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6551149" y="163219"/>
            <a:ext cx="4947907" cy="469149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96387" y="1674387"/>
            <a:ext cx="2910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27501 книг 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9542" y="3071945"/>
            <a:ext cx="92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2856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050" y="1487500"/>
            <a:ext cx="145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щадь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31890" y="1437925"/>
            <a:ext cx="212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1728" y="2810370"/>
            <a:ext cx="166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050" y="2152118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щение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6387" y="2378371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233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7525" y="2126205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мероприятий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5223" y="2387644"/>
            <a:ext cx="248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31 005 человек</a:t>
            </a:r>
            <a:endParaRPr lang="ru-RU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05218" y="4093826"/>
            <a:ext cx="6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5430314" y="5293140"/>
            <a:ext cx="685751" cy="102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1058" y="4413017"/>
            <a:ext cx="44560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   активно работала по патриотическому воспитанию молодежи, организации  интеллектуального досуга людей старшего возраста, разносторонне развивала детей. Все это  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способствовало росту культурного уровня  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жителей микрорайона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255" y="5803899"/>
            <a:ext cx="3720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Елена Николаевна</a:t>
            </a:r>
          </a:p>
          <a:p>
            <a:r>
              <a:rPr lang="ru-RU" sz="14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Кляпышева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заведующая библиотекой-филиалом №13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42545" y="1178168"/>
            <a:ext cx="30010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в фестивалях: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участие во Всероссийском фестивале-форуме « Литературный флагман России» ( г. Казань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Организованные конкурсы: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«Мы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любим K-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pop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кей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-поп)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«100 лет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Мухе-Цокотухе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>
              <a:buClr>
                <a:srgbClr val="00B0F0"/>
              </a:buClr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73247" y="3231620"/>
            <a:ext cx="30566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Проведение мероприятий, мастер-классов для молодежи, взрослых и детей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Ксерокопирование, распечатка документов</a:t>
            </a:r>
            <a:endParaRPr lang="ru-RU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-6510" y="187294"/>
            <a:ext cx="3065699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362121" y="180989"/>
            <a:ext cx="1072662" cy="1002323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08730" y="182937"/>
            <a:ext cx="1046285" cy="1002322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 rot="10800000">
            <a:off x="6723528" y="157583"/>
            <a:ext cx="5473905" cy="483300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38763" y="228572"/>
            <a:ext cx="3794681" cy="338554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года и достижения 2024 г.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7" y="254977"/>
            <a:ext cx="838200" cy="838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74" y="254977"/>
            <a:ext cx="852119" cy="852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913" y="216834"/>
            <a:ext cx="3341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Библиотека-филиал №13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51044" y="863562"/>
            <a:ext cx="2230855" cy="1810912"/>
            <a:chOff x="6490380" y="748032"/>
            <a:chExt cx="2230855" cy="1877006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121076" y="2865057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библиотеки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2" y="1578747"/>
            <a:ext cx="402377" cy="4023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79" y="1552926"/>
            <a:ext cx="408808" cy="4088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51" y="2207481"/>
            <a:ext cx="426555" cy="42655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16" y="2902236"/>
            <a:ext cx="415973" cy="41597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" y="2889137"/>
            <a:ext cx="448583" cy="44858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5" y="748032"/>
            <a:ext cx="319285" cy="3192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2" y="2231745"/>
            <a:ext cx="442729" cy="442729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6441619" y="2894606"/>
            <a:ext cx="2230855" cy="1810912"/>
            <a:chOff x="6490380" y="748032"/>
            <a:chExt cx="2230855" cy="187700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6401248" y="4928196"/>
            <a:ext cx="2230855" cy="1810912"/>
            <a:chOff x="6490380" y="748032"/>
            <a:chExt cx="2230855" cy="1877006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115" y="1082330"/>
            <a:ext cx="1800000" cy="14391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70" y="5088543"/>
            <a:ext cx="1800000" cy="15397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96" y="4673796"/>
            <a:ext cx="932593" cy="932593"/>
          </a:xfrm>
          <a:prstGeom prst="ellipse">
            <a:avLst/>
          </a:prstGeom>
          <a:ln w="63500" cap="rnd">
            <a:solidFill>
              <a:srgbClr val="4472C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999" y="3049722"/>
            <a:ext cx="1800000" cy="154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4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0" y="175846"/>
            <a:ext cx="3147646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0207" y="175845"/>
            <a:ext cx="1072662" cy="10023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1129" y="175846"/>
            <a:ext cx="1046285" cy="100232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6322" y="695353"/>
            <a:ext cx="2712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Новый город,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пр-т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Сююмбике, д. 87 (49/16)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4798" y="1784843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144,3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t-RU" sz="16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5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6551149" y="163219"/>
            <a:ext cx="4947907" cy="469149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4767" y="1781940"/>
            <a:ext cx="1646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27877 книг 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0262" y="3194656"/>
            <a:ext cx="92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3027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050" y="1487500"/>
            <a:ext cx="145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</a:t>
            </a:r>
            <a:r>
              <a:rPr lang="ru-RU" dirty="0" err="1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щадь</a:t>
            </a:r>
            <a:r>
              <a:rPr lang="ru-RU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6950" y="1437925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8704" y="2895762"/>
            <a:ext cx="166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050" y="2152118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</a:t>
            </a:r>
            <a:r>
              <a:rPr lang="ru-RU" dirty="0" err="1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щение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7525" y="2126205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мероприятий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5274" y="2433885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33037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07301" y="3855932"/>
            <a:ext cx="6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5433689" y="5065614"/>
            <a:ext cx="505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9513" y="4368366"/>
            <a:ext cx="4549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 успешно провела множество мероприятий по самым разнообразным темам и направлениям. Особое внимание в работе было уделено патриотическому и семейному воспитанию подрастающего поколения. 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825" y="5676782"/>
            <a:ext cx="4305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Гулия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Габдулловна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Мубаракшина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14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заведующая </a:t>
            </a:r>
            <a:r>
              <a:rPr lang="ru-RU" sz="1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библиотекой-филиалом №14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59471" y="858235"/>
            <a:ext cx="333689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Победа в конкурсах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онкурс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Республиканской детской библиотеки имени Роберта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Миннуллина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«Признание – 2024» в номинации «Успешная детская библиотека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рофессиональный конкурс проектов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МБУ «ЦБС» «Энергия творчества» в номинации «Патриотизм и историческая память».  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онкурсе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«Читающая семья Челнов -2024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Стали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участниками Международных научно-практических конференций и семинаров 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Были проведены конкурсы, направленные на популяризацию книги и чтения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24716" y="3221776"/>
            <a:ext cx="27336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Детские и взрослые мероприятия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400" dirty="0">
                <a:latin typeface="Arial" panose="020B0604020202020204" pitchFamily="34" charset="0"/>
                <a:cs typeface="Arial" panose="020B0604020202020204" pitchFamily="34" charset="0"/>
              </a:rPr>
              <a:t>Ксерокопирование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400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t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-6510" y="187294"/>
            <a:ext cx="3065699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362121" y="180989"/>
            <a:ext cx="1072662" cy="1002323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08730" y="182937"/>
            <a:ext cx="1046285" cy="1002322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 rot="10800000">
            <a:off x="6723528" y="157583"/>
            <a:ext cx="5473905" cy="483300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38763" y="228572"/>
            <a:ext cx="3794681" cy="338554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года и достижения 2024 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913" y="216834"/>
            <a:ext cx="3341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Библиотека-филиал №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51044" y="863562"/>
            <a:ext cx="2230855" cy="1810912"/>
            <a:chOff x="6490380" y="748032"/>
            <a:chExt cx="2230855" cy="1877006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121076" y="2865057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библиотеки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2" y="1578747"/>
            <a:ext cx="402377" cy="4023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79" y="1552926"/>
            <a:ext cx="408808" cy="4088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51" y="2207481"/>
            <a:ext cx="426555" cy="42655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16" y="2902236"/>
            <a:ext cx="415973" cy="41597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" y="2889137"/>
            <a:ext cx="448583" cy="44858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8" y="720034"/>
            <a:ext cx="319285" cy="3192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2" y="2231745"/>
            <a:ext cx="442729" cy="442729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6441619" y="2894606"/>
            <a:ext cx="2230855" cy="1810912"/>
            <a:chOff x="6490380" y="748032"/>
            <a:chExt cx="2230855" cy="187700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6401248" y="4928196"/>
            <a:ext cx="2230855" cy="1810912"/>
            <a:chOff x="6490380" y="748032"/>
            <a:chExt cx="2230855" cy="1877006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B4C6DB-BD95-A829-2625-EE06AF576E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5400" y="209173"/>
            <a:ext cx="950190" cy="9353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DFE77A-B5EA-6435-48EA-BC40D03422D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15530"/>
          <a:stretch/>
        </p:blipFill>
        <p:spPr>
          <a:xfrm>
            <a:off x="3439155" y="213494"/>
            <a:ext cx="988989" cy="9368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8153996-C6AD-395B-4F0C-2B8BB42A3CE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953" t="862" r="18518" b="16417"/>
          <a:stretch/>
        </p:blipFill>
        <p:spPr>
          <a:xfrm>
            <a:off x="6605061" y="1039319"/>
            <a:ext cx="1891240" cy="14221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DF65553-FD74-659E-B3F9-041345D2D7B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35579" b="12495"/>
          <a:stretch/>
        </p:blipFill>
        <p:spPr>
          <a:xfrm>
            <a:off x="6585170" y="5139594"/>
            <a:ext cx="1757118" cy="138811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6F38438-4809-4F4D-3189-F69C20DF405A}"/>
              </a:ext>
            </a:extLst>
          </p:cNvPr>
          <p:cNvSpPr txBox="1"/>
          <p:nvPr/>
        </p:nvSpPr>
        <p:spPr>
          <a:xfrm>
            <a:off x="3042622" y="2369220"/>
            <a:ext cx="557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802" y="4284240"/>
            <a:ext cx="960717" cy="972330"/>
          </a:xfrm>
          <a:prstGeom prst="ellipse">
            <a:avLst/>
          </a:prstGeom>
          <a:ln w="63500" cap="rnd">
            <a:solidFill>
              <a:srgbClr val="4472C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867" y="3139400"/>
            <a:ext cx="1990855" cy="134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5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0" y="175846"/>
            <a:ext cx="3147646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0207" y="175845"/>
            <a:ext cx="1072662" cy="10023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1129" y="175846"/>
            <a:ext cx="1046285" cy="100232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690" y="686739"/>
            <a:ext cx="3125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Новый город,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бульвар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Бердаха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д.4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(45/14)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848" y="1720379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219,7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t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</a:t>
            </a:r>
            <a:r>
              <a:rPr kumimoji="0" lang="ru-RU" sz="1600" b="0" i="0" u="none" strike="noStrike" kern="1200" cap="none" spc="0" normalizeH="0" baseline="5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ru-RU" sz="1600" b="0" i="0" u="none" strike="noStrike" kern="1200" cap="none" spc="0" normalizeH="0" baseline="5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6551149" y="163219"/>
            <a:ext cx="4947907" cy="469149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2633" y="1679695"/>
            <a:ext cx="1646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44205 книг </a:t>
            </a:r>
            <a:endParaRPr kumimoji="0" lang="ru-RU" sz="1600" b="0" i="0" u="none" strike="noStrike" kern="1200" cap="none" spc="0" normalizeH="0" baseline="5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3498" y="3072963"/>
            <a:ext cx="1799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2852 </a:t>
            </a:r>
            <a:endParaRPr kumimoji="0" lang="ru-RU" sz="1600" b="0" i="0" u="none" strike="noStrike" kern="1200" cap="none" spc="0" normalizeH="0" baseline="5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050" y="1487500"/>
            <a:ext cx="145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t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щадь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1800" b="0" i="0" u="none" strike="noStrike" kern="1200" cap="none" spc="0" normalizeH="0" baseline="5000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6950" y="1437925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Общий фонд</a:t>
            </a:r>
            <a:endParaRPr kumimoji="0" lang="ru-RU" sz="1800" b="0" i="0" u="none" strike="noStrike" kern="1200" cap="none" spc="0" normalizeH="0" baseline="5000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1728" y="2810370"/>
            <a:ext cx="166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Читатели</a:t>
            </a:r>
            <a:endParaRPr kumimoji="0" lang="ru-RU" sz="1800" b="0" i="0" u="none" strike="noStrike" kern="1200" cap="none" spc="0" normalizeH="0" baseline="5000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050" y="2152118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t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Посе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щение</a:t>
            </a:r>
            <a:endParaRPr kumimoji="0" lang="ru-RU" sz="1800" b="0" i="0" u="none" strike="noStrike" kern="1200" cap="none" spc="0" normalizeH="0" baseline="5000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6387" y="2378371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145</a:t>
            </a:r>
            <a:endParaRPr kumimoji="0" lang="ru-RU" sz="1600" b="0" i="0" u="none" strike="noStrike" kern="1200" cap="none" spc="0" normalizeH="0" baseline="5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7525" y="2126205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 мероприятий</a:t>
            </a:r>
            <a:endParaRPr kumimoji="0" lang="ru-RU" sz="1800" b="0" i="0" u="none" strike="noStrike" kern="1200" cap="none" spc="0" normalizeH="0" baseline="5000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9641" y="2397003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30157</a:t>
            </a:r>
            <a:endParaRPr kumimoji="0" lang="ru-RU" sz="1600" b="0" i="0" u="none" strike="noStrike" kern="1200" cap="none" spc="0" normalizeH="0" baseline="5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90162" y="4118054"/>
            <a:ext cx="6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4219009" y="5133717"/>
            <a:ext cx="685751" cy="102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5503" y="4479159"/>
            <a:ext cx="38942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Библиотека – это не только дом для книг, но и место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где проводят досуг, реализуют свои творческие способности, повышают жизненный и духовный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 наши</a:t>
            </a:r>
            <a:r>
              <a:rPr kumimoji="0" lang="ru-RU" sz="1400" b="0" i="1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пользователи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451" y="5811920"/>
            <a:ext cx="4517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Олеся Альбертовна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Зарипова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заведующая библиотекой-филиалом №15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92395" y="794067"/>
            <a:ext cx="300103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Фестивали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Семейному чтению — наше почтение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«Литературно-творческий фестиваль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Библиосемейка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Проект «Клуб общения «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Родник».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Победы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конкурсах: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Всероссийский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онлайн конкурс «Территория книжных историй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Городской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конкурс добровольческих (волонтерских) проектов «Источник добра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Городской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конкурс проектов «Энергия творчества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Международный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творческий интернет-конкурс «Души и сердца вдохновенье».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24715" y="3221776"/>
            <a:ext cx="30732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Детские и взрослые мероприятия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t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Ксерокопирование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t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Обслуживание читателей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-6510" y="187294"/>
            <a:ext cx="3065699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362121" y="180989"/>
            <a:ext cx="1072662" cy="1002323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08730" y="182937"/>
            <a:ext cx="1046285" cy="1002322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 rot="10800000">
            <a:off x="6723528" y="157583"/>
            <a:ext cx="5473905" cy="483300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38763" y="228572"/>
            <a:ext cx="3794681" cy="338554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События года и достижения 2024 г.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13" y="216834"/>
            <a:ext cx="3341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Библиотека-филиал №15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51044" y="863562"/>
            <a:ext cx="2230855" cy="1810912"/>
            <a:chOff x="6490380" y="748032"/>
            <a:chExt cx="2230855" cy="1877006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121076" y="2865057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t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Услуги библиотеки</a:t>
            </a:r>
            <a:endParaRPr kumimoji="0" lang="ru-RU" sz="1800" b="0" i="0" u="none" strike="noStrike" kern="1200" cap="none" spc="0" normalizeH="0" baseline="5000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2" y="1578747"/>
            <a:ext cx="402377" cy="4023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79" y="1552926"/>
            <a:ext cx="408808" cy="4088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51" y="2207481"/>
            <a:ext cx="426555" cy="42655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16" y="2902236"/>
            <a:ext cx="415973" cy="41597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" y="2889137"/>
            <a:ext cx="448583" cy="44858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5" y="748032"/>
            <a:ext cx="319285" cy="3192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2" y="2231745"/>
            <a:ext cx="442729" cy="442729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6441619" y="2894606"/>
            <a:ext cx="2230855" cy="1810912"/>
            <a:chOff x="6490380" y="748032"/>
            <a:chExt cx="2230855" cy="187700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6401248" y="4928196"/>
            <a:ext cx="2230855" cy="1810912"/>
            <a:chOff x="6490380" y="748032"/>
            <a:chExt cx="2230855" cy="1877006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27" name="Picture 3" descr="C:\Users\Filial\Desktop\Фото филиала\1700568216303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97" y="3043994"/>
            <a:ext cx="1900791" cy="148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ilial\Desktop\Фото филиала\170056821633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72" y="1029997"/>
            <a:ext cx="1917217" cy="148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ilial\Desktop\Фото филиала\1700568216279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99" y="5097201"/>
            <a:ext cx="1954495" cy="145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окументы\2024 год\15ф. Куар код наш ВК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92" y="268038"/>
            <a:ext cx="832119" cy="83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t="4299" r="2903" b="19725"/>
          <a:stretch/>
        </p:blipFill>
        <p:spPr bwMode="auto">
          <a:xfrm>
            <a:off x="4720280" y="290216"/>
            <a:ext cx="852184" cy="80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D:\Документы\2024 год\СОТРУДНИКИ\Зарипова О.А\Билиотекарь года\Зарипова О.А\IMG-20240122-WA0000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5" t="15160" r="23173" b="46557"/>
          <a:stretch/>
        </p:blipFill>
        <p:spPr bwMode="auto">
          <a:xfrm flipH="1">
            <a:off x="191183" y="4479159"/>
            <a:ext cx="963896" cy="890494"/>
          </a:xfrm>
          <a:prstGeom prst="ellipse">
            <a:avLst/>
          </a:prstGeom>
          <a:ln w="63500" cap="rnd">
            <a:solidFill>
              <a:srgbClr val="4472C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2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0" y="175846"/>
            <a:ext cx="3147646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0207" y="175845"/>
            <a:ext cx="1072662" cy="10023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1129" y="175846"/>
            <a:ext cx="1046285" cy="100232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491" y="686739"/>
            <a:ext cx="2481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пр.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Сююмбике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д. 37, кв. 169-170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848" y="1769017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108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t-RU" sz="16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5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6551149" y="163219"/>
            <a:ext cx="4947907" cy="469149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2633" y="1739284"/>
            <a:ext cx="1646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33465 книг 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0238" y="3071945"/>
            <a:ext cx="92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3603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050" y="1487500"/>
            <a:ext cx="145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щадь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6950" y="1437925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0772" y="2810370"/>
            <a:ext cx="166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050" y="2152118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щение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6387" y="2404339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185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7525" y="2126205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мероприятий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9419" y="2441038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39036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16004" y="3626670"/>
            <a:ext cx="6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5068087" y="5191291"/>
            <a:ext cx="685751" cy="102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0889" y="4051975"/>
            <a:ext cx="42825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этом году библиотекари 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старались сделать все для того, чтобы каждое мероприятие стало событием, чтобы детям было интересно, чтобы они находили ответы на все интересующие их вопросы, получали знания, приобщались к чтению лучшей литературы, развивали свои творческие интересы.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9376" y="5786063"/>
            <a:ext cx="48570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Марина Викторовна</a:t>
            </a:r>
            <a:b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Цимболенко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заведующая библиотекой-филиалом № 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90301" y="823651"/>
            <a:ext cx="300103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Организованные конкурсы: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Сказочник Лукоморья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фотоконкурс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кадре читающая семья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>
              <a:buClr>
                <a:srgbClr val="00B0F0"/>
              </a:buClr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00B0F0"/>
              </a:buClr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в акциях: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Читаем о блокаде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Наши истоки. Читаем фольклор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Читаем Роберта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Миннуллина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«Читаем детям о Великой отечественной войне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Семья – убежище души».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00B0F0"/>
              </a:buClr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в конкурсах: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конкурсе проектов «Энергия творчества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Конкурс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 лучшую разработку афиши «Афиши и события: библиотечный дизайн-конкурс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20238" y="3171341"/>
            <a:ext cx="27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Мероприятия для детей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Ксерокопирование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-6510" y="187294"/>
            <a:ext cx="3065699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362121" y="180989"/>
            <a:ext cx="1072662" cy="1002323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08730" y="182937"/>
            <a:ext cx="1046285" cy="1002322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 rot="10800000">
            <a:off x="6723528" y="157583"/>
            <a:ext cx="5473905" cy="483300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38763" y="228572"/>
            <a:ext cx="3794681" cy="338554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года и достижения 2024 г.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13" y="216834"/>
            <a:ext cx="3341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Библиотека-филиал № 16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51044" y="863562"/>
            <a:ext cx="2230855" cy="1810912"/>
            <a:chOff x="6490380" y="748032"/>
            <a:chExt cx="2230855" cy="1877006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020238" y="2852444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библиотеки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3" y="1571219"/>
            <a:ext cx="472075" cy="47207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28" y="1542870"/>
            <a:ext cx="446597" cy="44659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28" y="2191061"/>
            <a:ext cx="426555" cy="42655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50" y="2845369"/>
            <a:ext cx="453152" cy="45315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9" y="2810370"/>
            <a:ext cx="448583" cy="44858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3" y="824998"/>
            <a:ext cx="430136" cy="430136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06" y="2182975"/>
            <a:ext cx="442729" cy="442729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6441619" y="2894606"/>
            <a:ext cx="2230855" cy="1810912"/>
            <a:chOff x="6490380" y="748032"/>
            <a:chExt cx="2230855" cy="187700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6401248" y="4928196"/>
            <a:ext cx="2230855" cy="1810912"/>
            <a:chOff x="6490380" y="748032"/>
            <a:chExt cx="2230855" cy="1877006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C:\Users\Пользователь\Downloads\173693627827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98" y="270285"/>
            <a:ext cx="832908" cy="83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ownloads\IMG-20250115-WA001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3" t="37670" r="19057" b="23665"/>
          <a:stretch/>
        </p:blipFill>
        <p:spPr bwMode="auto">
          <a:xfrm>
            <a:off x="4709572" y="270286"/>
            <a:ext cx="840699" cy="83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Пользователь\Desktop\173694771078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429" y="1040066"/>
            <a:ext cx="1864181" cy="145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173694771077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866" y="5106002"/>
            <a:ext cx="1889399" cy="145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Мои документы\Статья для журнала Современная библиотека\Цимболенко М.В.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t="10586" r="21943" b="39333"/>
          <a:stretch/>
        </p:blipFill>
        <p:spPr bwMode="auto">
          <a:xfrm>
            <a:off x="349376" y="4402683"/>
            <a:ext cx="1042064" cy="1087557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На сайт. 2024г\На сайт. Октябть 2024\16ф. На НЭБ. Творческая мастерская «Куколки-подружки – лучшие игрушки»\20241028_101312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8" r="4860" b="7172"/>
          <a:stretch/>
        </p:blipFill>
        <p:spPr bwMode="auto">
          <a:xfrm>
            <a:off x="6540875" y="3037110"/>
            <a:ext cx="1876787" cy="146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54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0" y="175846"/>
            <a:ext cx="3147646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0207" y="175845"/>
            <a:ext cx="1072662" cy="10023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1129" y="175846"/>
            <a:ext cx="1046285" cy="100232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4310" y="715473"/>
            <a:ext cx="31383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Новый город,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ул. Татарстан, д. 24 (50/02)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848" y="1720151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86,4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t-RU" sz="16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5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6551149" y="163219"/>
            <a:ext cx="4947907" cy="469149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1915" y="1732316"/>
            <a:ext cx="1646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15497 книг 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9542" y="3071945"/>
            <a:ext cx="92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2406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050" y="1436062"/>
            <a:ext cx="145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щадь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6950" y="1437925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1103" y="2810938"/>
            <a:ext cx="166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7251" y="2107148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щение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6387" y="2378371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151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7525" y="2126205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мероприятий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9442" y="4121758"/>
            <a:ext cx="6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5442172" y="5066630"/>
            <a:ext cx="685751" cy="102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04" y="4467122"/>
            <a:ext cx="40499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Сотрудники библиотеки 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находятся </a:t>
            </a:r>
            <a:endParaRPr lang="ru-RU" sz="1400" i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постоянном творческом поиске, совершенствуют свою 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работу, 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главное то, что библиотека становится любимым </a:t>
            </a:r>
            <a:endParaRPr lang="ru-RU" sz="1400" i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местом 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общения и досуга 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ценителей книги 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363" y="5766088"/>
            <a:ext cx="4305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Елена Владимировна</a:t>
            </a:r>
          </a:p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Павлова,</a:t>
            </a:r>
          </a:p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заведующая библиотекой-филиалом №17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04113" y="766666"/>
            <a:ext cx="339454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в конкурсах: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Всероссийский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конкурс «Лучшее мероприятие, посвящённое Дню Государственного флага Российской Федерации»;  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 лучший книжный этюд (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букскетч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Территория книжных историй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lvl="0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Организованные конкурсы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  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Муса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Джалиль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 Жизнь, как песня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Тукай – родник поэзии»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buClr>
                <a:srgbClr val="00B0F0"/>
              </a:buClr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в семинаре: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«Развитие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конструктивного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мышления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 детей с ОВЗ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</a:pPr>
            <a:endParaRPr lang="ru-R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Мероприятия с писателями: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Встреча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челнинской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поэтессой 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Л.Ф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Гибадуллиной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35111" y="3119831"/>
            <a:ext cx="2733600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Мероприятия для детей и молодежи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Ксерокопирование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Мастер-классы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Конкурсы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t-RU" sz="1600" baseline="5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-6510" y="187294"/>
            <a:ext cx="3065699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362121" y="180989"/>
            <a:ext cx="1072662" cy="1002323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08730" y="182937"/>
            <a:ext cx="1046285" cy="1002322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 rot="10800000">
            <a:off x="6723528" y="157583"/>
            <a:ext cx="5473905" cy="483300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38763" y="228572"/>
            <a:ext cx="3794681" cy="338554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года и достижения 2024 г.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13" y="216834"/>
            <a:ext cx="3341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Библиотека-филиал №17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51044" y="863562"/>
            <a:ext cx="2230855" cy="1810912"/>
            <a:chOff x="6490380" y="748032"/>
            <a:chExt cx="2230855" cy="1877006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121076" y="2865057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библиотеки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2" y="1578747"/>
            <a:ext cx="402377" cy="4023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79" y="1552926"/>
            <a:ext cx="408808" cy="4088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51" y="2207481"/>
            <a:ext cx="426555" cy="42655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16" y="2902236"/>
            <a:ext cx="415973" cy="41597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" y="2889137"/>
            <a:ext cx="448583" cy="44858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5" y="748032"/>
            <a:ext cx="319285" cy="3192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2" y="2231745"/>
            <a:ext cx="442729" cy="442729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6441619" y="2894606"/>
            <a:ext cx="2230855" cy="1810912"/>
            <a:chOff x="6490380" y="748032"/>
            <a:chExt cx="2230855" cy="187700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6401248" y="4928196"/>
            <a:ext cx="2230855" cy="1810912"/>
            <a:chOff x="6490380" y="748032"/>
            <a:chExt cx="2230855" cy="1877006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715050" y="2391237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26008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35" t="37201" r="21549" b="33169"/>
          <a:stretch/>
        </p:blipFill>
        <p:spPr>
          <a:xfrm>
            <a:off x="3477389" y="239307"/>
            <a:ext cx="879243" cy="8743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4023" r="4689" b="5000"/>
          <a:stretch/>
        </p:blipFill>
        <p:spPr>
          <a:xfrm>
            <a:off x="4723500" y="262971"/>
            <a:ext cx="860201" cy="8585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" t="7572" r="-99" b="27832"/>
          <a:stretch/>
        </p:blipFill>
        <p:spPr>
          <a:xfrm>
            <a:off x="370253" y="4475086"/>
            <a:ext cx="1015974" cy="1054915"/>
          </a:xfrm>
          <a:prstGeom prst="ellipse">
            <a:avLst/>
          </a:prstGeom>
          <a:ln w="63500" cap="rnd">
            <a:solidFill>
              <a:srgbClr val="4472C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9" r="18272"/>
          <a:stretch/>
        </p:blipFill>
        <p:spPr>
          <a:xfrm>
            <a:off x="6611812" y="1032853"/>
            <a:ext cx="1861152" cy="14436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7" t="2049" r="3718"/>
          <a:stretch/>
        </p:blipFill>
        <p:spPr>
          <a:xfrm>
            <a:off x="6599205" y="3049723"/>
            <a:ext cx="1830852" cy="141782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70" y="5149827"/>
            <a:ext cx="1842222" cy="13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0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0" y="175846"/>
            <a:ext cx="3147646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0207" y="175845"/>
            <a:ext cx="1072662" cy="10023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1129" y="175846"/>
            <a:ext cx="1046285" cy="100232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690" y="686739"/>
            <a:ext cx="2481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п. ЗЯБ, ул. Жукова,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д. 10/48 (18/38)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848" y="1755334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151,7 </a:t>
            </a:r>
            <a:r>
              <a:rPr lang="tt-RU" sz="16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5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6551149" y="163219"/>
            <a:ext cx="4947907" cy="469149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66840" y="1760175"/>
            <a:ext cx="1646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36074 книг 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3218" y="3071945"/>
            <a:ext cx="92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2852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5050" y="1487500"/>
            <a:ext cx="145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щадь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6950" y="1437925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1728" y="2810370"/>
            <a:ext cx="166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050" y="2152118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щение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6387" y="2378371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139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7525" y="2126205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мероприятий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4152" y="2424159"/>
            <a:ext cx="248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29505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23858" y="3954785"/>
            <a:ext cx="461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4820908" y="5438836"/>
            <a:ext cx="574957" cy="102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2666" y="4325071"/>
            <a:ext cx="45477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библиотеки стал 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плодотворным 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насыщенным. Велась работа по трём программам, проведено более ста мероприятий. 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есно сотрудничали со школами, детскими садами и с ТОС. Сотрудники библиотеки участвовали в конкурсах, акциях, марафонах. Гордимся своей работой, ценим каждого читателя! 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185" y="5859497"/>
            <a:ext cx="4305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Резеда </a:t>
            </a:r>
            <a:r>
              <a:rPr lang="ru-RU" sz="14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Вагизовна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b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Асылгараева,</a:t>
            </a:r>
          </a:p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заведующая библиотекой-филиалом №23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37994" y="927461"/>
            <a:ext cx="30010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Победы в конкурсах: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конкурс проектов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«Энергия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творчества»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Республиканский конкурс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творческих работ «Мы победители»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литературных инсталляций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«Пока не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разобрали»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акциях: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Читаем Роберта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Миннуллина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«Читаем детям о Великой Отечественной войне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Библиотечный диктант»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71285" y="3204810"/>
            <a:ext cx="2733600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Детские и взрослые мероприятия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Ксерокопирование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Мастер-классы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t-RU" sz="1600" baseline="5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-6510" y="187294"/>
            <a:ext cx="3065699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362121" y="180989"/>
            <a:ext cx="1072662" cy="1002323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08730" y="182937"/>
            <a:ext cx="1046285" cy="1002322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 rot="10800000">
            <a:off x="6723528" y="157583"/>
            <a:ext cx="5473905" cy="483300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38763" y="228572"/>
            <a:ext cx="3794681" cy="338554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года и достижения 2024 г.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836" y="216834"/>
            <a:ext cx="3341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Библиотека-филиал №23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51044" y="863562"/>
            <a:ext cx="2230855" cy="1810912"/>
            <a:chOff x="6490380" y="748032"/>
            <a:chExt cx="2230855" cy="1877006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121076" y="2865057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библиотеки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2" y="1578747"/>
            <a:ext cx="402377" cy="4023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79" y="1552926"/>
            <a:ext cx="408808" cy="4088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51" y="2207481"/>
            <a:ext cx="426555" cy="42655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16" y="2902236"/>
            <a:ext cx="415973" cy="41597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" y="2889137"/>
            <a:ext cx="448583" cy="44858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5" y="748032"/>
            <a:ext cx="319285" cy="3192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2" y="2231745"/>
            <a:ext cx="442729" cy="442729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6441619" y="2894606"/>
            <a:ext cx="2230855" cy="1810912"/>
            <a:chOff x="6490380" y="748032"/>
            <a:chExt cx="2230855" cy="187700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6401248" y="4882627"/>
            <a:ext cx="2230855" cy="1810912"/>
            <a:chOff x="6490380" y="748032"/>
            <a:chExt cx="2230855" cy="1877006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334" y="238403"/>
            <a:ext cx="859761" cy="85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Filial\Desktop\173537003623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913" y="238403"/>
            <a:ext cx="906607" cy="86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ilial\Desktop\IMG-20241228-WA001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69" y="5118847"/>
            <a:ext cx="1926971" cy="140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ilial\Desktop\IMG-20241228-WA000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899" y="3083181"/>
            <a:ext cx="1807951" cy="147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ilial\Desktop\IMG-20241228-WA001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360" y="1033111"/>
            <a:ext cx="1946005" cy="14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05" y="4536655"/>
            <a:ext cx="1146445" cy="1111780"/>
          </a:xfrm>
          <a:prstGeom prst="ellipse">
            <a:avLst/>
          </a:prstGeom>
          <a:ln w="63500" cap="rnd">
            <a:solidFill>
              <a:srgbClr val="4472C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88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Picture background"/>
          <p:cNvSpPr/>
          <p:nvPr/>
        </p:nvSpPr>
        <p:spPr>
          <a:xfrm>
            <a:off x="0" y="-28064"/>
            <a:ext cx="12198509" cy="6938682"/>
          </a:xfrm>
          <a:custGeom>
            <a:avLst/>
            <a:gdLst/>
            <a:ahLst/>
            <a:cxnLst/>
            <a:rect l="l" t="t" r="r" b="b"/>
            <a:pathLst>
              <a:path w="18297764" h="10408023">
                <a:moveTo>
                  <a:pt x="0" y="0"/>
                </a:moveTo>
                <a:lnTo>
                  <a:pt x="18297764" y="0"/>
                </a:lnTo>
                <a:lnTo>
                  <a:pt x="18297764" y="10408023"/>
                </a:lnTo>
                <a:lnTo>
                  <a:pt x="0" y="10408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5846"/>
            <a:ext cx="3147646" cy="474785"/>
            <a:chOff x="0" y="0"/>
            <a:chExt cx="6295292" cy="949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5263" cy="949579"/>
            </a:xfrm>
            <a:custGeom>
              <a:avLst/>
              <a:gdLst/>
              <a:ahLst/>
              <a:cxnLst/>
              <a:rect l="l" t="t" r="r" b="b"/>
              <a:pathLst>
                <a:path w="6295263" h="949579">
                  <a:moveTo>
                    <a:pt x="0" y="0"/>
                  </a:moveTo>
                  <a:lnTo>
                    <a:pt x="5610733" y="0"/>
                  </a:lnTo>
                  <a:lnTo>
                    <a:pt x="5630291" y="0"/>
                  </a:lnTo>
                  <a:lnTo>
                    <a:pt x="6295263" y="0"/>
                  </a:lnTo>
                  <a:lnTo>
                    <a:pt x="5649722" y="949579"/>
                  </a:lnTo>
                  <a:lnTo>
                    <a:pt x="5630164" y="949579"/>
                  </a:lnTo>
                  <a:lnTo>
                    <a:pt x="4965192" y="949579"/>
                  </a:lnTo>
                  <a:lnTo>
                    <a:pt x="0" y="949579"/>
                  </a:lnTo>
                  <a:close/>
                </a:path>
              </a:pathLst>
            </a:custGeom>
            <a:solidFill>
              <a:srgbClr val="00B0F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420207" y="175845"/>
            <a:ext cx="1072662" cy="1002323"/>
            <a:chOff x="0" y="0"/>
            <a:chExt cx="2145324" cy="20046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45284" cy="2004695"/>
            </a:xfrm>
            <a:custGeom>
              <a:avLst/>
              <a:gdLst/>
              <a:ahLst/>
              <a:cxnLst/>
              <a:rect l="l" t="t" r="r" b="b"/>
              <a:pathLst>
                <a:path w="2145284" h="2004695">
                  <a:moveTo>
                    <a:pt x="0" y="334137"/>
                  </a:moveTo>
                  <a:cubicBezTo>
                    <a:pt x="0" y="149606"/>
                    <a:pt x="149606" y="0"/>
                    <a:pt x="334137" y="0"/>
                  </a:cubicBezTo>
                  <a:lnTo>
                    <a:pt x="1811147" y="0"/>
                  </a:lnTo>
                  <a:cubicBezTo>
                    <a:pt x="1995678" y="0"/>
                    <a:pt x="2145284" y="149606"/>
                    <a:pt x="2145284" y="334137"/>
                  </a:cubicBezTo>
                  <a:lnTo>
                    <a:pt x="2145284" y="1670558"/>
                  </a:lnTo>
                  <a:cubicBezTo>
                    <a:pt x="2145284" y="1855089"/>
                    <a:pt x="1995678" y="2004695"/>
                    <a:pt x="1811147" y="2004695"/>
                  </a:cubicBezTo>
                  <a:lnTo>
                    <a:pt x="334137" y="2004695"/>
                  </a:lnTo>
                  <a:cubicBezTo>
                    <a:pt x="149606" y="2004695"/>
                    <a:pt x="0" y="1855089"/>
                    <a:pt x="0" y="1670558"/>
                  </a:cubicBezTo>
                  <a:close/>
                </a:path>
              </a:pathLst>
            </a:custGeom>
            <a:solidFill>
              <a:srgbClr val="00B0F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651130" y="175846"/>
            <a:ext cx="1046285" cy="1002322"/>
            <a:chOff x="0" y="0"/>
            <a:chExt cx="2092570" cy="20046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2579" cy="2004695"/>
            </a:xfrm>
            <a:custGeom>
              <a:avLst/>
              <a:gdLst/>
              <a:ahLst/>
              <a:cxnLst/>
              <a:rect l="l" t="t" r="r" b="b"/>
              <a:pathLst>
                <a:path w="2092579" h="2004695">
                  <a:moveTo>
                    <a:pt x="0" y="334137"/>
                  </a:moveTo>
                  <a:cubicBezTo>
                    <a:pt x="0" y="149606"/>
                    <a:pt x="149606" y="0"/>
                    <a:pt x="334137" y="0"/>
                  </a:cubicBezTo>
                  <a:lnTo>
                    <a:pt x="1758442" y="0"/>
                  </a:lnTo>
                  <a:cubicBezTo>
                    <a:pt x="1942973" y="0"/>
                    <a:pt x="2092579" y="149606"/>
                    <a:pt x="2092579" y="334137"/>
                  </a:cubicBezTo>
                  <a:lnTo>
                    <a:pt x="2092579" y="1670558"/>
                  </a:lnTo>
                  <a:cubicBezTo>
                    <a:pt x="2092579" y="1855089"/>
                    <a:pt x="1942973" y="2004695"/>
                    <a:pt x="1758442" y="2004695"/>
                  </a:cubicBezTo>
                  <a:lnTo>
                    <a:pt x="334137" y="2004695"/>
                  </a:lnTo>
                  <a:cubicBezTo>
                    <a:pt x="149606" y="2004695"/>
                    <a:pt x="0" y="1855089"/>
                    <a:pt x="0" y="1670558"/>
                  </a:cubicBezTo>
                  <a:close/>
                </a:path>
              </a:pathLst>
            </a:custGeom>
            <a:solidFill>
              <a:srgbClr val="00B0F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72467" y="835087"/>
            <a:ext cx="2260524" cy="335479"/>
            <a:chOff x="0" y="0"/>
            <a:chExt cx="4521048" cy="6709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21048" cy="670958"/>
            </a:xfrm>
            <a:custGeom>
              <a:avLst/>
              <a:gdLst/>
              <a:ahLst/>
              <a:cxnLst/>
              <a:rect l="l" t="t" r="r" b="b"/>
              <a:pathLst>
                <a:path w="4521048" h="670958">
                  <a:moveTo>
                    <a:pt x="0" y="0"/>
                  </a:moveTo>
                  <a:lnTo>
                    <a:pt x="4521048" y="0"/>
                  </a:lnTo>
                  <a:lnTo>
                    <a:pt x="4521048" y="670958"/>
                  </a:lnTo>
                  <a:lnTo>
                    <a:pt x="0" y="6709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4521048" cy="7281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Новый город, 56/15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41655" y="1785908"/>
            <a:ext cx="908013" cy="368597"/>
            <a:chOff x="0" y="0"/>
            <a:chExt cx="1816027" cy="7371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16027" cy="737194"/>
            </a:xfrm>
            <a:custGeom>
              <a:avLst/>
              <a:gdLst/>
              <a:ahLst/>
              <a:cxnLst/>
              <a:rect l="l" t="t" r="r" b="b"/>
              <a:pathLst>
                <a:path w="1816027" h="737194">
                  <a:moveTo>
                    <a:pt x="0" y="0"/>
                  </a:moveTo>
                  <a:lnTo>
                    <a:pt x="1816027" y="0"/>
                  </a:lnTo>
                  <a:lnTo>
                    <a:pt x="1816027" y="737194"/>
                  </a:lnTo>
                  <a:lnTo>
                    <a:pt x="0" y="7371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816027" cy="7943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86,9 м²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6551149" y="163219"/>
            <a:ext cx="4947907" cy="469149"/>
            <a:chOff x="0" y="0"/>
            <a:chExt cx="9895814" cy="93829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895840" cy="938276"/>
            </a:xfrm>
            <a:custGeom>
              <a:avLst/>
              <a:gdLst/>
              <a:ahLst/>
              <a:cxnLst/>
              <a:rect l="l" t="t" r="r" b="b"/>
              <a:pathLst>
                <a:path w="9895840" h="938276">
                  <a:moveTo>
                    <a:pt x="0" y="0"/>
                  </a:moveTo>
                  <a:lnTo>
                    <a:pt x="8819769" y="0"/>
                  </a:lnTo>
                  <a:lnTo>
                    <a:pt x="8850375" y="0"/>
                  </a:lnTo>
                  <a:lnTo>
                    <a:pt x="9895840" y="0"/>
                  </a:lnTo>
                  <a:lnTo>
                    <a:pt x="8881110" y="938276"/>
                  </a:lnTo>
                  <a:lnTo>
                    <a:pt x="8850503" y="938276"/>
                  </a:lnTo>
                  <a:lnTo>
                    <a:pt x="7805166" y="938276"/>
                  </a:lnTo>
                  <a:lnTo>
                    <a:pt x="0" y="938276"/>
                  </a:lnTo>
                  <a:close/>
                </a:path>
              </a:pathLst>
            </a:custGeom>
            <a:solidFill>
              <a:srgbClr val="00B0F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154033" y="1703916"/>
            <a:ext cx="1646823" cy="369332"/>
            <a:chOff x="0" y="0"/>
            <a:chExt cx="3293646" cy="7386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293646" cy="738664"/>
            </a:xfrm>
            <a:custGeom>
              <a:avLst/>
              <a:gdLst/>
              <a:ahLst/>
              <a:cxnLst/>
              <a:rect l="l" t="t" r="r" b="b"/>
              <a:pathLst>
                <a:path w="3293646" h="738664">
                  <a:moveTo>
                    <a:pt x="0" y="0"/>
                  </a:moveTo>
                  <a:lnTo>
                    <a:pt x="3293646" y="0"/>
                  </a:lnTo>
                  <a:lnTo>
                    <a:pt x="3293646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3293646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21161 книг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39542" y="3110223"/>
            <a:ext cx="924909" cy="369332"/>
            <a:chOff x="0" y="0"/>
            <a:chExt cx="1849818" cy="73866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849818" cy="738664"/>
            </a:xfrm>
            <a:custGeom>
              <a:avLst/>
              <a:gdLst/>
              <a:ahLst/>
              <a:cxnLst/>
              <a:rect l="l" t="t" r="r" b="b"/>
              <a:pathLst>
                <a:path w="1849818" h="738664">
                  <a:moveTo>
                    <a:pt x="0" y="0"/>
                  </a:moveTo>
                  <a:lnTo>
                    <a:pt x="1849818" y="0"/>
                  </a:lnTo>
                  <a:lnTo>
                    <a:pt x="1849818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849818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2850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39542" y="1497036"/>
            <a:ext cx="1453482" cy="391546"/>
            <a:chOff x="0" y="0"/>
            <a:chExt cx="2906964" cy="78309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906964" cy="783092"/>
            </a:xfrm>
            <a:custGeom>
              <a:avLst/>
              <a:gdLst/>
              <a:ahLst/>
              <a:cxnLst/>
              <a:rect l="l" t="t" r="r" b="b"/>
              <a:pathLst>
                <a:path w="2906964" h="783092">
                  <a:moveTo>
                    <a:pt x="0" y="0"/>
                  </a:moveTo>
                  <a:lnTo>
                    <a:pt x="2906964" y="0"/>
                  </a:lnTo>
                  <a:lnTo>
                    <a:pt x="2906964" y="783092"/>
                  </a:lnTo>
                  <a:lnTo>
                    <a:pt x="0" y="7830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2906964" cy="8402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Площадь 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154033" y="1471066"/>
            <a:ext cx="2166651" cy="369332"/>
            <a:chOff x="0" y="0"/>
            <a:chExt cx="4333302" cy="73866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333302" cy="738664"/>
            </a:xfrm>
            <a:custGeom>
              <a:avLst/>
              <a:gdLst/>
              <a:ahLst/>
              <a:cxnLst/>
              <a:rect l="l" t="t" r="r" b="b"/>
              <a:pathLst>
                <a:path w="4333302" h="738664">
                  <a:moveTo>
                    <a:pt x="0" y="0"/>
                  </a:moveTo>
                  <a:lnTo>
                    <a:pt x="4333302" y="0"/>
                  </a:lnTo>
                  <a:lnTo>
                    <a:pt x="4333302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4333302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Общий фонд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39542" y="2831919"/>
            <a:ext cx="1669638" cy="351379"/>
            <a:chOff x="0" y="0"/>
            <a:chExt cx="3339276" cy="70275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339276" cy="702758"/>
            </a:xfrm>
            <a:custGeom>
              <a:avLst/>
              <a:gdLst/>
              <a:ahLst/>
              <a:cxnLst/>
              <a:rect l="l" t="t" r="r" b="b"/>
              <a:pathLst>
                <a:path w="3339276" h="702758">
                  <a:moveTo>
                    <a:pt x="0" y="0"/>
                  </a:moveTo>
                  <a:lnTo>
                    <a:pt x="3339276" y="0"/>
                  </a:lnTo>
                  <a:lnTo>
                    <a:pt x="3339276" y="702758"/>
                  </a:lnTo>
                  <a:lnTo>
                    <a:pt x="0" y="7027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3339276" cy="7599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Читатели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41655" y="2126848"/>
            <a:ext cx="2166651" cy="369332"/>
            <a:chOff x="0" y="0"/>
            <a:chExt cx="4333302" cy="73866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333302" cy="738664"/>
            </a:xfrm>
            <a:custGeom>
              <a:avLst/>
              <a:gdLst/>
              <a:ahLst/>
              <a:cxnLst/>
              <a:rect l="l" t="t" r="r" b="b"/>
              <a:pathLst>
                <a:path w="4333302" h="738664">
                  <a:moveTo>
                    <a:pt x="0" y="0"/>
                  </a:moveTo>
                  <a:lnTo>
                    <a:pt x="4333302" y="0"/>
                  </a:lnTo>
                  <a:lnTo>
                    <a:pt x="4333302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4333302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Посещение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187166" y="2346421"/>
            <a:ext cx="2481943" cy="369332"/>
            <a:chOff x="0" y="0"/>
            <a:chExt cx="4963886" cy="73866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963886" cy="738664"/>
            </a:xfrm>
            <a:custGeom>
              <a:avLst/>
              <a:gdLst/>
              <a:ahLst/>
              <a:cxnLst/>
              <a:rect l="l" t="t" r="r" b="b"/>
              <a:pathLst>
                <a:path w="4963886" h="738664">
                  <a:moveTo>
                    <a:pt x="0" y="0"/>
                  </a:moveTo>
                  <a:lnTo>
                    <a:pt x="4963886" y="0"/>
                  </a:lnTo>
                  <a:lnTo>
                    <a:pt x="4963886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4963886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106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154034" y="2088748"/>
            <a:ext cx="3464094" cy="369332"/>
            <a:chOff x="0" y="0"/>
            <a:chExt cx="6928188" cy="738664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928188" cy="738664"/>
            </a:xfrm>
            <a:custGeom>
              <a:avLst/>
              <a:gdLst/>
              <a:ahLst/>
              <a:cxnLst/>
              <a:rect l="l" t="t" r="r" b="b"/>
              <a:pathLst>
                <a:path w="6928188" h="738664">
                  <a:moveTo>
                    <a:pt x="0" y="0"/>
                  </a:moveTo>
                  <a:lnTo>
                    <a:pt x="6928188" y="0"/>
                  </a:lnTo>
                  <a:lnTo>
                    <a:pt x="6928188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6928188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Количество мероприятий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839542" y="2420759"/>
            <a:ext cx="2481943" cy="369332"/>
            <a:chOff x="0" y="0"/>
            <a:chExt cx="4963886" cy="738664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963886" cy="738664"/>
            </a:xfrm>
            <a:custGeom>
              <a:avLst/>
              <a:gdLst/>
              <a:ahLst/>
              <a:cxnLst/>
              <a:rect l="l" t="t" r="r" b="b"/>
              <a:pathLst>
                <a:path w="4963886" h="738664">
                  <a:moveTo>
                    <a:pt x="0" y="0"/>
                  </a:moveTo>
                  <a:lnTo>
                    <a:pt x="4963886" y="0"/>
                  </a:lnTo>
                  <a:lnTo>
                    <a:pt x="4963886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57150"/>
              <a:ext cx="4963886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29501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 rot="-10800000">
            <a:off x="5194121" y="5094001"/>
            <a:ext cx="803774" cy="1250411"/>
            <a:chOff x="-236046" y="0"/>
            <a:chExt cx="1607548" cy="250082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371502" cy="2043036"/>
            </a:xfrm>
            <a:custGeom>
              <a:avLst/>
              <a:gdLst/>
              <a:ahLst/>
              <a:cxnLst/>
              <a:rect l="l" t="t" r="r" b="b"/>
              <a:pathLst>
                <a:path w="1371502" h="2043036">
                  <a:moveTo>
                    <a:pt x="0" y="0"/>
                  </a:moveTo>
                  <a:lnTo>
                    <a:pt x="1371502" y="0"/>
                  </a:lnTo>
                  <a:lnTo>
                    <a:pt x="1371502" y="2043036"/>
                  </a:lnTo>
                  <a:lnTo>
                    <a:pt x="0" y="20430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-236046" y="276810"/>
              <a:ext cx="1371502" cy="222401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7200"/>
                </a:lnSpc>
              </a:pPr>
              <a:r>
                <a:rPr lang="en-US" sz="6000" b="1" dirty="0">
                  <a:solidFill>
                    <a:srgbClr val="4472C4"/>
                  </a:solidFill>
                  <a:latin typeface="Arial Bold"/>
                  <a:ea typeface="Arial Bold"/>
                  <a:cs typeface="Arial Bold"/>
                  <a:sym typeface="Arial Bold"/>
                </a:rPr>
                <a:t>«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757249" y="4049971"/>
            <a:ext cx="4282387" cy="1691017"/>
            <a:chOff x="0" y="0"/>
            <a:chExt cx="7842958" cy="4306008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7788452" cy="3445256"/>
            </a:xfrm>
            <a:custGeom>
              <a:avLst/>
              <a:gdLst/>
              <a:ahLst/>
              <a:cxnLst/>
              <a:rect l="l" t="t" r="r" b="b"/>
              <a:pathLst>
                <a:path w="7788452" h="3445256">
                  <a:moveTo>
                    <a:pt x="0" y="0"/>
                  </a:moveTo>
                  <a:lnTo>
                    <a:pt x="7788452" y="0"/>
                  </a:lnTo>
                  <a:lnTo>
                    <a:pt x="7788452" y="3445256"/>
                  </a:lnTo>
                  <a:lnTo>
                    <a:pt x="0" y="34452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54505" y="813127"/>
              <a:ext cx="7788453" cy="349288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1680"/>
                </a:lnSpc>
              </a:pPr>
              <a:r>
                <a:rPr lang="en-US" sz="1400" i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Пройденное нашими сотрудниками обучение графическому дизайну </a:t>
              </a:r>
              <a:r>
                <a:rPr lang="ru-RU" sz="1400" i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способствовали </a:t>
              </a:r>
              <a:r>
                <a:rPr lang="en-US" sz="1400" i="1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привлечению </a:t>
              </a:r>
              <a:r>
                <a:rPr lang="en-US" sz="1400" i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новых читателей в библиотеку. Полученные навыки </a:t>
              </a:r>
              <a:r>
                <a:rPr lang="en-US" sz="1400" i="1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позвол</a:t>
              </a:r>
              <a:r>
                <a:rPr lang="ru-RU" sz="1400" i="1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или</a:t>
              </a:r>
              <a:r>
                <a:rPr lang="en-US" sz="1400" i="1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созда</a:t>
              </a:r>
              <a:r>
                <a:rPr lang="ru-RU" sz="1400" i="1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ть </a:t>
              </a:r>
              <a:r>
                <a:rPr lang="en-US" sz="1400" i="1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визуально </a:t>
              </a:r>
              <a:r>
                <a:rPr lang="en-US" sz="1400" i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привлекательные материалы, делая библиотеку понятной и интересной для всех возрастов.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335874" y="4419355"/>
            <a:ext cx="1048214" cy="1048214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32984" t="-21482" r="-73833" b="-50893"/>
              </a:stretch>
            </a:blipFill>
          </p:spPr>
        </p:sp>
      </p:grpSp>
      <p:grpSp>
        <p:nvGrpSpPr>
          <p:cNvPr id="52" name="Group 52"/>
          <p:cNvGrpSpPr/>
          <p:nvPr/>
        </p:nvGrpSpPr>
        <p:grpSpPr>
          <a:xfrm>
            <a:off x="1366552" y="4038675"/>
            <a:ext cx="678863" cy="1172763"/>
            <a:chOff x="0" y="-314200"/>
            <a:chExt cx="1357726" cy="2345526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344706" cy="2031326"/>
            </a:xfrm>
            <a:custGeom>
              <a:avLst/>
              <a:gdLst/>
              <a:ahLst/>
              <a:cxnLst/>
              <a:rect l="l" t="t" r="r" b="b"/>
              <a:pathLst>
                <a:path w="1344706" h="2031326">
                  <a:moveTo>
                    <a:pt x="0" y="0"/>
                  </a:moveTo>
                  <a:lnTo>
                    <a:pt x="1344706" y="0"/>
                  </a:lnTo>
                  <a:lnTo>
                    <a:pt x="1344706" y="2031326"/>
                  </a:lnTo>
                  <a:lnTo>
                    <a:pt x="0" y="20313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13020" y="-314200"/>
              <a:ext cx="1344706" cy="221230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7200"/>
                </a:lnSpc>
              </a:pPr>
              <a:r>
                <a:rPr lang="en-US" sz="6000" b="1" dirty="0">
                  <a:solidFill>
                    <a:srgbClr val="4472C4"/>
                  </a:solidFill>
                  <a:latin typeface="Arial Bold"/>
                  <a:ea typeface="Arial Bold"/>
                  <a:cs typeface="Arial Bold"/>
                  <a:sym typeface="Arial Bold"/>
                </a:rPr>
                <a:t>«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255186" y="5928234"/>
            <a:ext cx="4878929" cy="803796"/>
            <a:chOff x="-1147124" y="-130264"/>
            <a:chExt cx="9757858" cy="1607592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610734" cy="1477328"/>
            </a:xfrm>
            <a:custGeom>
              <a:avLst/>
              <a:gdLst/>
              <a:ahLst/>
              <a:cxnLst/>
              <a:rect l="l" t="t" r="r" b="b"/>
              <a:pathLst>
                <a:path w="8610734" h="1477328">
                  <a:moveTo>
                    <a:pt x="0" y="0"/>
                  </a:moveTo>
                  <a:lnTo>
                    <a:pt x="8610734" y="0"/>
                  </a:lnTo>
                  <a:lnTo>
                    <a:pt x="8610734" y="1477328"/>
                  </a:lnTo>
                  <a:lnTo>
                    <a:pt x="0" y="14773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-1147124" y="-130264"/>
              <a:ext cx="8610734" cy="15249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1680"/>
                </a:lnSpc>
              </a:pPr>
              <a:r>
                <a:rPr lang="en-US" sz="1400" dirty="0" err="1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Галина</a:t>
              </a:r>
              <a:r>
                <a:rPr lang="en-US" sz="1400" dirty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1400" dirty="0" smtClean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Валерьевна</a:t>
              </a:r>
              <a:r>
                <a:rPr lang="en-US" sz="1400" dirty="0" smtClean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</a:p>
            <a:p>
              <a:pPr>
                <a:lnSpc>
                  <a:spcPts val="1680"/>
                </a:lnSpc>
              </a:pPr>
              <a:r>
                <a:rPr lang="en-US" sz="1400" dirty="0" err="1" smtClean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Каткова</a:t>
              </a:r>
              <a:r>
                <a:rPr lang="en-US" sz="1400" dirty="0" smtClean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,</a:t>
              </a:r>
            </a:p>
            <a:p>
              <a:pPr>
                <a:lnSpc>
                  <a:spcPts val="1680"/>
                </a:lnSpc>
              </a:pPr>
              <a:r>
                <a:rPr lang="en-US" sz="1400" dirty="0" err="1" smtClean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заведующий</a:t>
              </a:r>
              <a:r>
                <a:rPr lang="en-US" sz="1400" dirty="0" smtClean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dirty="0" err="1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библиотекой-филиалом</a:t>
              </a:r>
              <a:r>
                <a:rPr lang="en-US" sz="1400" dirty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 №24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8892407" y="834669"/>
            <a:ext cx="3001031" cy="1983232"/>
            <a:chOff x="0" y="0"/>
            <a:chExt cx="6002062" cy="3966464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6002062" cy="3966464"/>
            </a:xfrm>
            <a:custGeom>
              <a:avLst/>
              <a:gdLst/>
              <a:ahLst/>
              <a:cxnLst/>
              <a:rect l="l" t="t" r="r" b="b"/>
              <a:pathLst>
                <a:path w="6002062" h="3966464">
                  <a:moveTo>
                    <a:pt x="0" y="0"/>
                  </a:moveTo>
                  <a:lnTo>
                    <a:pt x="6002062" y="0"/>
                  </a:lnTo>
                  <a:lnTo>
                    <a:pt x="6002062" y="3966464"/>
                  </a:lnTo>
                  <a:lnTo>
                    <a:pt x="0" y="39664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-47625"/>
              <a:ext cx="6002062" cy="401408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1920"/>
                </a:lnSpc>
              </a:pPr>
              <a:endParaRPr lang="ru-RU" dirty="0" smtClean="0">
                <a:latin typeface="Arial"/>
                <a:ea typeface="Arial"/>
                <a:cs typeface="Arial"/>
                <a:sym typeface="Arial"/>
              </a:endParaRPr>
            </a:p>
            <a:p>
              <a:pPr>
                <a:lnSpc>
                  <a:spcPts val="1920"/>
                </a:lnSpc>
              </a:pPr>
              <a:r>
                <a:rPr lang="en-US" dirty="0" smtClean="0">
                  <a:latin typeface="Arial"/>
                  <a:ea typeface="Arial"/>
                  <a:cs typeface="Arial"/>
                  <a:sym typeface="Arial"/>
                </a:rPr>
                <a:t>Подготов</a:t>
              </a:r>
              <a:r>
                <a:rPr lang="ru-RU" dirty="0" smtClean="0">
                  <a:latin typeface="Arial"/>
                  <a:ea typeface="Arial"/>
                  <a:cs typeface="Arial"/>
                  <a:sym typeface="Arial"/>
                </a:rPr>
                <a:t>ка</a:t>
              </a:r>
              <a:r>
                <a:rPr lang="en-US" dirty="0" smtClean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 smtClean="0">
                  <a:latin typeface="Arial"/>
                  <a:ea typeface="Arial"/>
                  <a:cs typeface="Arial"/>
                  <a:sym typeface="Arial"/>
                </a:rPr>
                <a:t>участника</a:t>
              </a:r>
              <a:r>
                <a:rPr lang="ru-RU" dirty="0" smtClean="0"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lang="ru-RU" sz="1600" dirty="0" smtClean="0">
                <a:latin typeface="Arial"/>
                <a:ea typeface="Arial"/>
                <a:cs typeface="Arial"/>
                <a:sym typeface="Arial"/>
              </a:endParaRPr>
            </a:p>
            <a:p>
              <a:pPr>
                <a:lnSpc>
                  <a:spcPts val="1920"/>
                </a:lnSpc>
              </a:pPr>
              <a:r>
                <a:rPr lang="en-US" sz="1200" dirty="0" err="1" smtClean="0">
                  <a:latin typeface="Arial"/>
                  <a:ea typeface="Arial"/>
                  <a:cs typeface="Arial"/>
                  <a:sym typeface="Arial"/>
                </a:rPr>
                <a:t>Гараеву</a:t>
              </a:r>
              <a:r>
                <a:rPr lang="en-US" sz="1200" dirty="0" smtClean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dirty="0" err="1">
                  <a:latin typeface="Arial"/>
                  <a:ea typeface="Arial"/>
                  <a:cs typeface="Arial"/>
                  <a:sym typeface="Arial"/>
                </a:rPr>
                <a:t>Зилю</a:t>
              </a:r>
              <a:r>
                <a:rPr lang="en-US" sz="1200" dirty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dirty="0" err="1">
                  <a:latin typeface="Arial"/>
                  <a:ea typeface="Arial"/>
                  <a:cs typeface="Arial"/>
                  <a:sym typeface="Arial"/>
                </a:rPr>
                <a:t>Ильсуровну</a:t>
              </a:r>
              <a:r>
                <a:rPr lang="en-US" sz="1200" dirty="0">
                  <a:latin typeface="Arial"/>
                  <a:ea typeface="Arial"/>
                  <a:cs typeface="Arial"/>
                  <a:sym typeface="Arial"/>
                </a:rPr>
                <a:t>, </a:t>
              </a:r>
            </a:p>
            <a:p>
              <a:pPr>
                <a:lnSpc>
                  <a:spcPts val="1920"/>
                </a:lnSpc>
              </a:pPr>
              <a:r>
                <a:rPr lang="en-US" sz="1200" dirty="0">
                  <a:latin typeface="Arial"/>
                  <a:ea typeface="Arial"/>
                  <a:cs typeface="Arial"/>
                  <a:sym typeface="Arial"/>
                </a:rPr>
                <a:t>к </a:t>
              </a:r>
              <a:r>
                <a:rPr lang="en-US" sz="1200" dirty="0" err="1">
                  <a:latin typeface="Arial"/>
                  <a:ea typeface="Arial"/>
                  <a:cs typeface="Arial"/>
                  <a:sym typeface="Arial"/>
                </a:rPr>
                <a:t>Открытому</a:t>
              </a:r>
              <a:r>
                <a:rPr lang="en-US" sz="1200" dirty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dirty="0" err="1">
                  <a:latin typeface="Arial"/>
                  <a:ea typeface="Arial"/>
                  <a:cs typeface="Arial"/>
                  <a:sym typeface="Arial"/>
                </a:rPr>
                <a:t>республиканскому</a:t>
              </a:r>
              <a:r>
                <a:rPr lang="en-US" sz="1200" dirty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dirty="0" err="1">
                  <a:latin typeface="Arial"/>
                  <a:ea typeface="Arial"/>
                  <a:cs typeface="Arial"/>
                  <a:sym typeface="Arial"/>
                </a:rPr>
                <a:t>фестивалю-конкурсу</a:t>
              </a:r>
              <a:r>
                <a:rPr lang="en-US" sz="1200" dirty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dirty="0" err="1">
                  <a:latin typeface="Arial"/>
                  <a:ea typeface="Arial"/>
                  <a:cs typeface="Arial"/>
                  <a:sym typeface="Arial"/>
                </a:rPr>
                <a:t>художественного</a:t>
              </a:r>
              <a:r>
                <a:rPr lang="en-US" sz="1200" dirty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dirty="0" err="1">
                  <a:latin typeface="Arial"/>
                  <a:ea typeface="Arial"/>
                  <a:cs typeface="Arial"/>
                  <a:sym typeface="Arial"/>
                </a:rPr>
                <a:t>творчества</a:t>
              </a:r>
              <a:r>
                <a:rPr lang="en-US" sz="1200" dirty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1200" dirty="0" smtClean="0">
                  <a:latin typeface="Arial"/>
                  <a:ea typeface="Arial"/>
                  <a:cs typeface="Arial"/>
                  <a:sym typeface="Arial"/>
                </a:rPr>
                <a:t>«</a:t>
              </a:r>
              <a:r>
                <a:rPr lang="en-US" sz="1200" dirty="0" err="1" smtClean="0">
                  <a:latin typeface="Arial"/>
                  <a:ea typeface="Arial"/>
                  <a:cs typeface="Arial"/>
                  <a:sym typeface="Arial"/>
                </a:rPr>
                <a:t>Колибри</a:t>
              </a:r>
              <a:r>
                <a:rPr lang="ru-RU" sz="1200" dirty="0" smtClean="0">
                  <a:latin typeface="Arial"/>
                  <a:ea typeface="Arial"/>
                  <a:cs typeface="Arial"/>
                  <a:sym typeface="Arial"/>
                </a:rPr>
                <a:t>»</a:t>
              </a:r>
              <a:r>
                <a:rPr lang="en-US" sz="1200" dirty="0" smtClean="0">
                  <a:latin typeface="Arial"/>
                  <a:ea typeface="Arial"/>
                  <a:cs typeface="Arial"/>
                  <a:sym typeface="Arial"/>
                </a:rPr>
                <a:t>, </a:t>
              </a:r>
              <a:endParaRPr lang="en-US" sz="1200" dirty="0">
                <a:latin typeface="Arial"/>
                <a:ea typeface="Arial"/>
                <a:cs typeface="Arial"/>
                <a:sym typeface="Arial"/>
              </a:endParaRPr>
            </a:p>
            <a:p>
              <a:pPr>
                <a:lnSpc>
                  <a:spcPts val="1920"/>
                </a:lnSpc>
              </a:pPr>
              <a:r>
                <a:rPr lang="en-US" sz="1200" dirty="0"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-US" sz="1200" dirty="0" err="1">
                  <a:latin typeface="Arial"/>
                  <a:ea typeface="Arial"/>
                  <a:cs typeface="Arial"/>
                  <a:sym typeface="Arial"/>
                </a:rPr>
                <a:t>место</a:t>
              </a:r>
              <a:endParaRPr lang="en-US" sz="1200" dirty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3124716" y="3221776"/>
            <a:ext cx="2733600" cy="977852"/>
            <a:chOff x="0" y="0"/>
            <a:chExt cx="5467200" cy="2518664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5467200" cy="2518664"/>
            </a:xfrm>
            <a:custGeom>
              <a:avLst/>
              <a:gdLst/>
              <a:ahLst/>
              <a:cxnLst/>
              <a:rect l="l" t="t" r="r" b="b"/>
              <a:pathLst>
                <a:path w="5467200" h="2518664">
                  <a:moveTo>
                    <a:pt x="0" y="0"/>
                  </a:moveTo>
                  <a:lnTo>
                    <a:pt x="5467200" y="0"/>
                  </a:lnTo>
                  <a:lnTo>
                    <a:pt x="5467200" y="2518664"/>
                  </a:lnTo>
                  <a:lnTo>
                    <a:pt x="0" y="251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0" y="-47625"/>
              <a:ext cx="5467200" cy="256628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289574" lvl="1" indent="-144787">
                <a:lnSpc>
                  <a:spcPts val="1919"/>
                </a:lnSpc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Детские и 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взрослые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мероприятия </a:t>
              </a:r>
            </a:p>
            <a:p>
              <a:pPr marL="289574" lvl="1" indent="-144787">
                <a:lnSpc>
                  <a:spcPts val="1919"/>
                </a:lnSpc>
                <a:buFont typeface="Arial"/>
                <a:buChar char="•"/>
              </a:pPr>
              <a:r>
                <a:rPr lang="en-US" sz="1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Ксерокопирование</a:t>
              </a:r>
              <a:endPara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9574" lvl="1" indent="-144787">
                <a:lnSpc>
                  <a:spcPts val="1919"/>
                </a:lnSpc>
                <a:buFont typeface="Arial"/>
                <a:buChar char="•"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Мастер-классы</a:t>
              </a:r>
            </a:p>
            <a:p>
              <a:pPr marL="289574" lvl="1" indent="-144787">
                <a:lnSpc>
                  <a:spcPts val="1919"/>
                </a:lnSpc>
              </a:pPr>
              <a:endPara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-6510" y="187294"/>
            <a:ext cx="3065699" cy="474785"/>
            <a:chOff x="0" y="0"/>
            <a:chExt cx="6131398" cy="94957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6131433" cy="949579"/>
            </a:xfrm>
            <a:custGeom>
              <a:avLst/>
              <a:gdLst/>
              <a:ahLst/>
              <a:cxnLst/>
              <a:rect l="l" t="t" r="r" b="b"/>
              <a:pathLst>
                <a:path w="6131433" h="949579">
                  <a:moveTo>
                    <a:pt x="0" y="0"/>
                  </a:moveTo>
                  <a:lnTo>
                    <a:pt x="5464683" y="0"/>
                  </a:lnTo>
                  <a:lnTo>
                    <a:pt x="5483733" y="0"/>
                  </a:lnTo>
                  <a:lnTo>
                    <a:pt x="6131433" y="0"/>
                  </a:lnTo>
                  <a:lnTo>
                    <a:pt x="5502783" y="949579"/>
                  </a:lnTo>
                  <a:lnTo>
                    <a:pt x="5483733" y="949579"/>
                  </a:lnTo>
                  <a:lnTo>
                    <a:pt x="4836033" y="949579"/>
                  </a:lnTo>
                  <a:lnTo>
                    <a:pt x="0" y="949579"/>
                  </a:lnTo>
                  <a:close/>
                </a:path>
              </a:pathLst>
            </a:custGeom>
            <a:solidFill>
              <a:srgbClr val="4472C4"/>
            </a:solidFill>
          </p:spPr>
        </p:sp>
      </p:grpSp>
      <p:grpSp>
        <p:nvGrpSpPr>
          <p:cNvPr id="66" name="Group 66"/>
          <p:cNvGrpSpPr/>
          <p:nvPr/>
        </p:nvGrpSpPr>
        <p:grpSpPr>
          <a:xfrm>
            <a:off x="3362122" y="180989"/>
            <a:ext cx="1072662" cy="1002323"/>
            <a:chOff x="0" y="0"/>
            <a:chExt cx="2145324" cy="2004646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2145284" cy="2004695"/>
            </a:xfrm>
            <a:custGeom>
              <a:avLst/>
              <a:gdLst/>
              <a:ahLst/>
              <a:cxnLst/>
              <a:rect l="l" t="t" r="r" b="b"/>
              <a:pathLst>
                <a:path w="2145284" h="2004695">
                  <a:moveTo>
                    <a:pt x="0" y="334137"/>
                  </a:moveTo>
                  <a:cubicBezTo>
                    <a:pt x="0" y="149606"/>
                    <a:pt x="149606" y="0"/>
                    <a:pt x="334137" y="0"/>
                  </a:cubicBezTo>
                  <a:lnTo>
                    <a:pt x="1811147" y="0"/>
                  </a:lnTo>
                  <a:cubicBezTo>
                    <a:pt x="1995678" y="0"/>
                    <a:pt x="2145284" y="149606"/>
                    <a:pt x="2145284" y="334137"/>
                  </a:cubicBezTo>
                  <a:lnTo>
                    <a:pt x="2145284" y="1670558"/>
                  </a:lnTo>
                  <a:cubicBezTo>
                    <a:pt x="2145284" y="1855089"/>
                    <a:pt x="1995678" y="2004695"/>
                    <a:pt x="1811147" y="2004695"/>
                  </a:cubicBezTo>
                  <a:lnTo>
                    <a:pt x="334137" y="2004695"/>
                  </a:lnTo>
                  <a:cubicBezTo>
                    <a:pt x="149606" y="2004695"/>
                    <a:pt x="0" y="1855089"/>
                    <a:pt x="0" y="1670558"/>
                  </a:cubicBezTo>
                  <a:close/>
                </a:path>
              </a:pathLst>
            </a:custGeom>
            <a:solidFill>
              <a:srgbClr val="4472C4"/>
            </a:solidFill>
          </p:spPr>
        </p:sp>
      </p:grpSp>
      <p:grpSp>
        <p:nvGrpSpPr>
          <p:cNvPr id="68" name="Group 68"/>
          <p:cNvGrpSpPr/>
          <p:nvPr/>
        </p:nvGrpSpPr>
        <p:grpSpPr>
          <a:xfrm>
            <a:off x="4608730" y="182938"/>
            <a:ext cx="1046285" cy="1002322"/>
            <a:chOff x="0" y="0"/>
            <a:chExt cx="2092570" cy="2004644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2092579" cy="2004695"/>
            </a:xfrm>
            <a:custGeom>
              <a:avLst/>
              <a:gdLst/>
              <a:ahLst/>
              <a:cxnLst/>
              <a:rect l="l" t="t" r="r" b="b"/>
              <a:pathLst>
                <a:path w="2092579" h="2004695">
                  <a:moveTo>
                    <a:pt x="0" y="334137"/>
                  </a:moveTo>
                  <a:cubicBezTo>
                    <a:pt x="0" y="149606"/>
                    <a:pt x="149606" y="0"/>
                    <a:pt x="334137" y="0"/>
                  </a:cubicBezTo>
                  <a:lnTo>
                    <a:pt x="1758442" y="0"/>
                  </a:lnTo>
                  <a:cubicBezTo>
                    <a:pt x="1942973" y="0"/>
                    <a:pt x="2092579" y="149606"/>
                    <a:pt x="2092579" y="334137"/>
                  </a:cubicBezTo>
                  <a:lnTo>
                    <a:pt x="2092579" y="1670558"/>
                  </a:lnTo>
                  <a:cubicBezTo>
                    <a:pt x="2092579" y="1855089"/>
                    <a:pt x="1942973" y="2004695"/>
                    <a:pt x="1758442" y="2004695"/>
                  </a:cubicBezTo>
                  <a:lnTo>
                    <a:pt x="334137" y="2004695"/>
                  </a:lnTo>
                  <a:cubicBezTo>
                    <a:pt x="149606" y="2004695"/>
                    <a:pt x="0" y="1855089"/>
                    <a:pt x="0" y="1670558"/>
                  </a:cubicBezTo>
                  <a:close/>
                </a:path>
              </a:pathLst>
            </a:custGeom>
            <a:solidFill>
              <a:srgbClr val="4472C4"/>
            </a:solidFill>
          </p:spPr>
        </p:sp>
      </p:grpSp>
      <p:grpSp>
        <p:nvGrpSpPr>
          <p:cNvPr id="70" name="Group 70"/>
          <p:cNvGrpSpPr/>
          <p:nvPr/>
        </p:nvGrpSpPr>
        <p:grpSpPr>
          <a:xfrm rot="-10800000">
            <a:off x="6723528" y="157583"/>
            <a:ext cx="5473905" cy="483300"/>
            <a:chOff x="0" y="0"/>
            <a:chExt cx="10947810" cy="9666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10947781" cy="966597"/>
            </a:xfrm>
            <a:custGeom>
              <a:avLst/>
              <a:gdLst/>
              <a:ahLst/>
              <a:cxnLst/>
              <a:rect l="l" t="t" r="r" b="b"/>
              <a:pathLst>
                <a:path w="10947781" h="966597">
                  <a:moveTo>
                    <a:pt x="0" y="0"/>
                  </a:moveTo>
                  <a:lnTo>
                    <a:pt x="9757410" y="0"/>
                  </a:lnTo>
                  <a:lnTo>
                    <a:pt x="9791319" y="0"/>
                  </a:lnTo>
                  <a:lnTo>
                    <a:pt x="10947781" y="0"/>
                  </a:lnTo>
                  <a:lnTo>
                    <a:pt x="9825228" y="966597"/>
                  </a:lnTo>
                  <a:lnTo>
                    <a:pt x="9791319" y="966597"/>
                  </a:lnTo>
                  <a:lnTo>
                    <a:pt x="8634730" y="966597"/>
                  </a:lnTo>
                  <a:lnTo>
                    <a:pt x="0" y="966597"/>
                  </a:lnTo>
                  <a:close/>
                </a:path>
              </a:pathLst>
            </a:custGeom>
            <a:solidFill>
              <a:srgbClr val="4472C4"/>
            </a:solidFill>
          </p:spPr>
        </p:sp>
      </p:grpSp>
      <p:grpSp>
        <p:nvGrpSpPr>
          <p:cNvPr id="72" name="Group 72"/>
          <p:cNvGrpSpPr/>
          <p:nvPr/>
        </p:nvGrpSpPr>
        <p:grpSpPr>
          <a:xfrm>
            <a:off x="8038763" y="228572"/>
            <a:ext cx="3794681" cy="338554"/>
            <a:chOff x="0" y="0"/>
            <a:chExt cx="7589362" cy="677108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7589393" cy="677164"/>
            </a:xfrm>
            <a:custGeom>
              <a:avLst/>
              <a:gdLst/>
              <a:ahLst/>
              <a:cxnLst/>
              <a:rect l="l" t="t" r="r" b="b"/>
              <a:pathLst>
                <a:path w="7589393" h="677164">
                  <a:moveTo>
                    <a:pt x="0" y="0"/>
                  </a:moveTo>
                  <a:lnTo>
                    <a:pt x="7589393" y="0"/>
                  </a:lnTo>
                  <a:lnTo>
                    <a:pt x="7589393" y="677164"/>
                  </a:lnTo>
                  <a:lnTo>
                    <a:pt x="0" y="677164"/>
                  </a:lnTo>
                  <a:close/>
                </a:path>
              </a:pathLst>
            </a:custGeom>
            <a:solidFill>
              <a:srgbClr val="4472C4"/>
            </a:solidFill>
          </p:spPr>
        </p:sp>
        <p:sp>
          <p:nvSpPr>
            <p:cNvPr id="74" name="TextBox 74"/>
            <p:cNvSpPr txBox="1"/>
            <p:nvPr/>
          </p:nvSpPr>
          <p:spPr>
            <a:xfrm>
              <a:off x="0" y="-47625"/>
              <a:ext cx="7589362" cy="724733"/>
            </a:xfrm>
            <a:prstGeom prst="rect">
              <a:avLst/>
            </a:prstGeom>
          </p:spPr>
          <p:txBody>
            <a:bodyPr lIns="33867" tIns="33867" rIns="33867" bIns="33867" rtlCol="0" anchor="t"/>
            <a:lstStyle/>
            <a:p>
              <a:pPr>
                <a:lnSpc>
                  <a:spcPts val="1919"/>
                </a:lnSpc>
              </a:pPr>
              <a:r>
                <a:rPr lang="en-US" sz="16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События года и достижения 2024 г.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79130" y="306034"/>
            <a:ext cx="3341077" cy="338554"/>
            <a:chOff x="0" y="0"/>
            <a:chExt cx="6682154" cy="677108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6682154" cy="677108"/>
            </a:xfrm>
            <a:custGeom>
              <a:avLst/>
              <a:gdLst/>
              <a:ahLst/>
              <a:cxnLst/>
              <a:rect l="l" t="t" r="r" b="b"/>
              <a:pathLst>
                <a:path w="6682154" h="677108">
                  <a:moveTo>
                    <a:pt x="0" y="0"/>
                  </a:moveTo>
                  <a:lnTo>
                    <a:pt x="6682154" y="0"/>
                  </a:lnTo>
                  <a:lnTo>
                    <a:pt x="6682154" y="677108"/>
                  </a:lnTo>
                  <a:lnTo>
                    <a:pt x="0" y="6771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7" name="TextBox 77"/>
            <p:cNvSpPr txBox="1"/>
            <p:nvPr/>
          </p:nvSpPr>
          <p:spPr>
            <a:xfrm>
              <a:off x="0" y="-47625"/>
              <a:ext cx="6682154" cy="72473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1919"/>
                </a:lnSpc>
              </a:pPr>
              <a:r>
                <a:rPr lang="en-US" sz="16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Библиотека-филиал №24</a:t>
              </a:r>
            </a:p>
          </p:txBody>
        </p:sp>
      </p:grpSp>
      <p:sp>
        <p:nvSpPr>
          <p:cNvPr id="78" name="Freeform 78"/>
          <p:cNvSpPr/>
          <p:nvPr/>
        </p:nvSpPr>
        <p:spPr>
          <a:xfrm>
            <a:off x="6451044" y="863562"/>
            <a:ext cx="2230855" cy="1810912"/>
          </a:xfrm>
          <a:custGeom>
            <a:avLst/>
            <a:gdLst/>
            <a:ahLst/>
            <a:cxnLst/>
            <a:rect l="l" t="t" r="r" b="b"/>
            <a:pathLst>
              <a:path w="3346282" h="2716368">
                <a:moveTo>
                  <a:pt x="0" y="0"/>
                </a:moveTo>
                <a:lnTo>
                  <a:pt x="3346282" y="0"/>
                </a:lnTo>
                <a:lnTo>
                  <a:pt x="3346282" y="2716368"/>
                </a:lnTo>
                <a:lnTo>
                  <a:pt x="0" y="2716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9" name="Group 79"/>
          <p:cNvGrpSpPr/>
          <p:nvPr/>
        </p:nvGrpSpPr>
        <p:grpSpPr>
          <a:xfrm>
            <a:off x="3121076" y="2865057"/>
            <a:ext cx="3464094" cy="369332"/>
            <a:chOff x="0" y="0"/>
            <a:chExt cx="6928188" cy="738664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6928188" cy="738664"/>
            </a:xfrm>
            <a:custGeom>
              <a:avLst/>
              <a:gdLst/>
              <a:ahLst/>
              <a:cxnLst/>
              <a:rect l="l" t="t" r="r" b="b"/>
              <a:pathLst>
                <a:path w="6928188" h="738664">
                  <a:moveTo>
                    <a:pt x="0" y="0"/>
                  </a:moveTo>
                  <a:lnTo>
                    <a:pt x="6928188" y="0"/>
                  </a:lnTo>
                  <a:lnTo>
                    <a:pt x="6928188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1" name="TextBox 81"/>
            <p:cNvSpPr txBox="1"/>
            <p:nvPr/>
          </p:nvSpPr>
          <p:spPr>
            <a:xfrm>
              <a:off x="0" y="-57150"/>
              <a:ext cx="6928188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Услуги библиотеки</a:t>
              </a:r>
            </a:p>
          </p:txBody>
        </p:sp>
      </p:grpSp>
      <p:sp>
        <p:nvSpPr>
          <p:cNvPr id="82" name="Freeform 82"/>
          <p:cNvSpPr/>
          <p:nvPr/>
        </p:nvSpPr>
        <p:spPr>
          <a:xfrm>
            <a:off x="6686907" y="1048365"/>
            <a:ext cx="1759130" cy="1417931"/>
          </a:xfrm>
          <a:custGeom>
            <a:avLst/>
            <a:gdLst/>
            <a:ahLst/>
            <a:cxnLst/>
            <a:rect l="l" t="t" r="r" b="b"/>
            <a:pathLst>
              <a:path w="2638695" h="2126897">
                <a:moveTo>
                  <a:pt x="0" y="0"/>
                </a:moveTo>
                <a:lnTo>
                  <a:pt x="2638695" y="0"/>
                </a:lnTo>
                <a:lnTo>
                  <a:pt x="2638695" y="2126898"/>
                </a:lnTo>
                <a:lnTo>
                  <a:pt x="0" y="21268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031" b="-12031"/>
            </a:stretch>
          </a:blipFill>
        </p:spPr>
      </p:sp>
      <p:sp>
        <p:nvSpPr>
          <p:cNvPr id="83" name="Freeform 83"/>
          <p:cNvSpPr/>
          <p:nvPr/>
        </p:nvSpPr>
        <p:spPr>
          <a:xfrm>
            <a:off x="325162" y="1567830"/>
            <a:ext cx="402377" cy="402377"/>
          </a:xfrm>
          <a:custGeom>
            <a:avLst/>
            <a:gdLst/>
            <a:ahLst/>
            <a:cxnLst/>
            <a:rect l="l" t="t" r="r" b="b"/>
            <a:pathLst>
              <a:path w="603565" h="603566">
                <a:moveTo>
                  <a:pt x="0" y="0"/>
                </a:moveTo>
                <a:lnTo>
                  <a:pt x="603565" y="0"/>
                </a:lnTo>
                <a:lnTo>
                  <a:pt x="603565" y="603566"/>
                </a:lnTo>
                <a:lnTo>
                  <a:pt x="0" y="6035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4" name="Freeform 84"/>
          <p:cNvSpPr/>
          <p:nvPr/>
        </p:nvSpPr>
        <p:spPr>
          <a:xfrm>
            <a:off x="2587579" y="1552926"/>
            <a:ext cx="408808" cy="408808"/>
          </a:xfrm>
          <a:custGeom>
            <a:avLst/>
            <a:gdLst/>
            <a:ahLst/>
            <a:cxnLst/>
            <a:rect l="l" t="t" r="r" b="b"/>
            <a:pathLst>
              <a:path w="613212" h="613212">
                <a:moveTo>
                  <a:pt x="0" y="0"/>
                </a:moveTo>
                <a:lnTo>
                  <a:pt x="613212" y="0"/>
                </a:lnTo>
                <a:lnTo>
                  <a:pt x="613212" y="613212"/>
                </a:lnTo>
                <a:lnTo>
                  <a:pt x="0" y="6132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5" name="Freeform 85"/>
          <p:cNvSpPr/>
          <p:nvPr/>
        </p:nvSpPr>
        <p:spPr>
          <a:xfrm>
            <a:off x="2581751" y="2207481"/>
            <a:ext cx="426555" cy="426555"/>
          </a:xfrm>
          <a:custGeom>
            <a:avLst/>
            <a:gdLst/>
            <a:ahLst/>
            <a:cxnLst/>
            <a:rect l="l" t="t" r="r" b="b"/>
            <a:pathLst>
              <a:path w="639832" h="639832">
                <a:moveTo>
                  <a:pt x="0" y="0"/>
                </a:moveTo>
                <a:lnTo>
                  <a:pt x="639833" y="0"/>
                </a:lnTo>
                <a:lnTo>
                  <a:pt x="639833" y="639833"/>
                </a:lnTo>
                <a:lnTo>
                  <a:pt x="0" y="639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6" name="Freeform 86"/>
          <p:cNvSpPr/>
          <p:nvPr/>
        </p:nvSpPr>
        <p:spPr>
          <a:xfrm>
            <a:off x="2615916" y="2902236"/>
            <a:ext cx="415973" cy="415973"/>
          </a:xfrm>
          <a:custGeom>
            <a:avLst/>
            <a:gdLst/>
            <a:ahLst/>
            <a:cxnLst/>
            <a:rect l="l" t="t" r="r" b="b"/>
            <a:pathLst>
              <a:path w="623959" h="623959">
                <a:moveTo>
                  <a:pt x="0" y="0"/>
                </a:moveTo>
                <a:lnTo>
                  <a:pt x="623960" y="0"/>
                </a:lnTo>
                <a:lnTo>
                  <a:pt x="623960" y="623960"/>
                </a:lnTo>
                <a:lnTo>
                  <a:pt x="0" y="6239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7" name="Freeform 87"/>
          <p:cNvSpPr/>
          <p:nvPr/>
        </p:nvSpPr>
        <p:spPr>
          <a:xfrm>
            <a:off x="302059" y="2858624"/>
            <a:ext cx="448583" cy="448583"/>
          </a:xfrm>
          <a:custGeom>
            <a:avLst/>
            <a:gdLst/>
            <a:ahLst/>
            <a:cxnLst/>
            <a:rect l="l" t="t" r="r" b="b"/>
            <a:pathLst>
              <a:path w="672874" h="672874">
                <a:moveTo>
                  <a:pt x="0" y="0"/>
                </a:moveTo>
                <a:lnTo>
                  <a:pt x="672874" y="0"/>
                </a:lnTo>
                <a:lnTo>
                  <a:pt x="672874" y="672874"/>
                </a:lnTo>
                <a:lnTo>
                  <a:pt x="0" y="6728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8" name="Freeform 88"/>
          <p:cNvSpPr/>
          <p:nvPr/>
        </p:nvSpPr>
        <p:spPr>
          <a:xfrm>
            <a:off x="191460" y="843185"/>
            <a:ext cx="319285" cy="319285"/>
          </a:xfrm>
          <a:custGeom>
            <a:avLst/>
            <a:gdLst/>
            <a:ahLst/>
            <a:cxnLst/>
            <a:rect l="l" t="t" r="r" b="b"/>
            <a:pathLst>
              <a:path w="478928" h="478928">
                <a:moveTo>
                  <a:pt x="0" y="0"/>
                </a:moveTo>
                <a:lnTo>
                  <a:pt x="478928" y="0"/>
                </a:lnTo>
                <a:lnTo>
                  <a:pt x="478928" y="478927"/>
                </a:lnTo>
                <a:lnTo>
                  <a:pt x="0" y="4789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9" name="Freeform 89"/>
          <p:cNvSpPr/>
          <p:nvPr/>
        </p:nvSpPr>
        <p:spPr>
          <a:xfrm>
            <a:off x="307914" y="2236716"/>
            <a:ext cx="442729" cy="442729"/>
          </a:xfrm>
          <a:custGeom>
            <a:avLst/>
            <a:gdLst/>
            <a:ahLst/>
            <a:cxnLst/>
            <a:rect l="l" t="t" r="r" b="b"/>
            <a:pathLst>
              <a:path w="664093" h="664094">
                <a:moveTo>
                  <a:pt x="0" y="0"/>
                </a:moveTo>
                <a:lnTo>
                  <a:pt x="664093" y="0"/>
                </a:lnTo>
                <a:lnTo>
                  <a:pt x="664093" y="664094"/>
                </a:lnTo>
                <a:lnTo>
                  <a:pt x="0" y="6640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0" name="Freeform 90"/>
          <p:cNvSpPr/>
          <p:nvPr/>
        </p:nvSpPr>
        <p:spPr>
          <a:xfrm>
            <a:off x="6441619" y="2894606"/>
            <a:ext cx="2230855" cy="1810912"/>
          </a:xfrm>
          <a:custGeom>
            <a:avLst/>
            <a:gdLst/>
            <a:ahLst/>
            <a:cxnLst/>
            <a:rect l="l" t="t" r="r" b="b"/>
            <a:pathLst>
              <a:path w="3346283" h="2716368">
                <a:moveTo>
                  <a:pt x="0" y="0"/>
                </a:moveTo>
                <a:lnTo>
                  <a:pt x="3346283" y="0"/>
                </a:lnTo>
                <a:lnTo>
                  <a:pt x="3346283" y="2716368"/>
                </a:lnTo>
                <a:lnTo>
                  <a:pt x="0" y="2716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1" name="Freeform 91"/>
          <p:cNvSpPr/>
          <p:nvPr/>
        </p:nvSpPr>
        <p:spPr>
          <a:xfrm>
            <a:off x="6401249" y="4928196"/>
            <a:ext cx="2230855" cy="1810912"/>
          </a:xfrm>
          <a:custGeom>
            <a:avLst/>
            <a:gdLst/>
            <a:ahLst/>
            <a:cxnLst/>
            <a:rect l="l" t="t" r="r" b="b"/>
            <a:pathLst>
              <a:path w="3346283" h="2716368">
                <a:moveTo>
                  <a:pt x="0" y="0"/>
                </a:moveTo>
                <a:lnTo>
                  <a:pt x="3346282" y="0"/>
                </a:lnTo>
                <a:lnTo>
                  <a:pt x="3346282" y="2716368"/>
                </a:lnTo>
                <a:lnTo>
                  <a:pt x="0" y="2716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2" name="Freeform 92"/>
          <p:cNvSpPr/>
          <p:nvPr/>
        </p:nvSpPr>
        <p:spPr>
          <a:xfrm>
            <a:off x="6654898" y="3007608"/>
            <a:ext cx="1723558" cy="1571761"/>
          </a:xfrm>
          <a:custGeom>
            <a:avLst/>
            <a:gdLst/>
            <a:ahLst/>
            <a:cxnLst/>
            <a:rect l="l" t="t" r="r" b="b"/>
            <a:pathLst>
              <a:path w="2585337" h="2357642">
                <a:moveTo>
                  <a:pt x="0" y="0"/>
                </a:moveTo>
                <a:lnTo>
                  <a:pt x="2585337" y="0"/>
                </a:lnTo>
                <a:lnTo>
                  <a:pt x="2585337" y="2357642"/>
                </a:lnTo>
                <a:lnTo>
                  <a:pt x="0" y="23576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6397" b="-3260"/>
            </a:stretch>
          </a:blipFill>
        </p:spPr>
      </p:sp>
      <p:sp>
        <p:nvSpPr>
          <p:cNvPr id="93" name="Freeform 93"/>
          <p:cNvSpPr/>
          <p:nvPr/>
        </p:nvSpPr>
        <p:spPr>
          <a:xfrm>
            <a:off x="6605102" y="5049148"/>
            <a:ext cx="1723558" cy="1571761"/>
          </a:xfrm>
          <a:custGeom>
            <a:avLst/>
            <a:gdLst/>
            <a:ahLst/>
            <a:cxnLst/>
            <a:rect l="l" t="t" r="r" b="b"/>
            <a:pathLst>
              <a:path w="2585337" h="2357642">
                <a:moveTo>
                  <a:pt x="0" y="0"/>
                </a:moveTo>
                <a:lnTo>
                  <a:pt x="2585337" y="0"/>
                </a:lnTo>
                <a:lnTo>
                  <a:pt x="2585337" y="2357641"/>
                </a:lnTo>
                <a:lnTo>
                  <a:pt x="0" y="235764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4828" b="-4828"/>
            </a:stretch>
          </a:blipFill>
        </p:spPr>
      </p:sp>
      <p:pic>
        <p:nvPicPr>
          <p:cNvPr id="94" name="Picture 9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0461" y="192606"/>
            <a:ext cx="951339" cy="951339"/>
          </a:xfrm>
          <a:prstGeom prst="rect">
            <a:avLst/>
          </a:prstGeom>
        </p:spPr>
      </p:pic>
      <p:pic>
        <p:nvPicPr>
          <p:cNvPr id="95" name="Picture 9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45725" y="190859"/>
            <a:ext cx="972296" cy="972296"/>
          </a:xfrm>
          <a:prstGeom prst="rect">
            <a:avLst/>
          </a:prstGeom>
        </p:spPr>
      </p:pic>
      <p:sp>
        <p:nvSpPr>
          <p:cNvPr id="96" name="Freeform 96"/>
          <p:cNvSpPr/>
          <p:nvPr/>
        </p:nvSpPr>
        <p:spPr>
          <a:xfrm>
            <a:off x="3789699" y="559522"/>
            <a:ext cx="217506" cy="217506"/>
          </a:xfrm>
          <a:custGeom>
            <a:avLst/>
            <a:gdLst/>
            <a:ahLst/>
            <a:cxnLst/>
            <a:rect l="l" t="t" r="r" b="b"/>
            <a:pathLst>
              <a:path w="326259" h="326259">
                <a:moveTo>
                  <a:pt x="0" y="0"/>
                </a:moveTo>
                <a:lnTo>
                  <a:pt x="326260" y="0"/>
                </a:lnTo>
                <a:lnTo>
                  <a:pt x="326260" y="326260"/>
                </a:lnTo>
                <a:lnTo>
                  <a:pt x="0" y="32626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97" name="Freeform 97"/>
          <p:cNvSpPr/>
          <p:nvPr/>
        </p:nvSpPr>
        <p:spPr>
          <a:xfrm>
            <a:off x="5079225" y="573229"/>
            <a:ext cx="190092" cy="190092"/>
          </a:xfrm>
          <a:custGeom>
            <a:avLst/>
            <a:gdLst/>
            <a:ahLst/>
            <a:cxnLst/>
            <a:rect l="l" t="t" r="r" b="b"/>
            <a:pathLst>
              <a:path w="285138" h="285138">
                <a:moveTo>
                  <a:pt x="0" y="0"/>
                </a:moveTo>
                <a:lnTo>
                  <a:pt x="285138" y="0"/>
                </a:lnTo>
                <a:lnTo>
                  <a:pt x="285138" y="285138"/>
                </a:lnTo>
                <a:lnTo>
                  <a:pt x="0" y="28513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98" name="Group 98"/>
          <p:cNvGrpSpPr/>
          <p:nvPr/>
        </p:nvGrpSpPr>
        <p:grpSpPr>
          <a:xfrm>
            <a:off x="8892407" y="2995764"/>
            <a:ext cx="3041047" cy="1932432"/>
            <a:chOff x="0" y="0"/>
            <a:chExt cx="6082093" cy="3864864"/>
          </a:xfrm>
        </p:grpSpPr>
        <p:sp>
          <p:nvSpPr>
            <p:cNvPr id="99" name="Freeform 99"/>
            <p:cNvSpPr/>
            <p:nvPr/>
          </p:nvSpPr>
          <p:spPr>
            <a:xfrm>
              <a:off x="0" y="0"/>
              <a:ext cx="6082093" cy="3864864"/>
            </a:xfrm>
            <a:custGeom>
              <a:avLst/>
              <a:gdLst/>
              <a:ahLst/>
              <a:cxnLst/>
              <a:rect l="l" t="t" r="r" b="b"/>
              <a:pathLst>
                <a:path w="6082093" h="3864864">
                  <a:moveTo>
                    <a:pt x="0" y="0"/>
                  </a:moveTo>
                  <a:lnTo>
                    <a:pt x="6082093" y="0"/>
                  </a:lnTo>
                  <a:lnTo>
                    <a:pt x="6082093" y="3864864"/>
                  </a:lnTo>
                  <a:lnTo>
                    <a:pt x="0" y="38648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0" name="TextBox 100"/>
            <p:cNvSpPr txBox="1"/>
            <p:nvPr/>
          </p:nvSpPr>
          <p:spPr>
            <a:xfrm>
              <a:off x="0" y="-57150"/>
              <a:ext cx="6082093" cy="39220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000"/>
                </a:lnSpc>
              </a:pPr>
              <a:r>
                <a:rPr lang="ru-RU" dirty="0" smtClean="0">
                  <a:latin typeface="Arial"/>
                  <a:ea typeface="Arial"/>
                  <a:cs typeface="Arial"/>
                  <a:sym typeface="Arial"/>
                </a:rPr>
                <a:t>Т</a:t>
              </a:r>
              <a:r>
                <a:rPr lang="en-US" dirty="0" err="1" smtClean="0">
                  <a:latin typeface="Arial"/>
                  <a:ea typeface="Arial"/>
                  <a:cs typeface="Arial"/>
                  <a:sym typeface="Arial"/>
                </a:rPr>
                <a:t>ворческие</a:t>
              </a:r>
              <a:r>
                <a:rPr lang="en-US" dirty="0" smtClean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latin typeface="Arial"/>
                  <a:ea typeface="Arial"/>
                  <a:cs typeface="Arial"/>
                  <a:sym typeface="Arial"/>
                </a:rPr>
                <a:t>занятия</a:t>
              </a:r>
              <a:r>
                <a:rPr lang="en-US" dirty="0"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marL="171450" indent="-171450">
                <a:lnSpc>
                  <a:spcPts val="1840"/>
                </a:lnSpc>
                <a:buFont typeface="Wingdings" panose="05000000000000000000" pitchFamily="2" charset="2"/>
                <a:buChar char="§"/>
              </a:pPr>
              <a:r>
                <a:rPr lang="ru-RU" sz="1200" dirty="0" smtClean="0">
                  <a:latin typeface="Arial"/>
                  <a:ea typeface="Arial"/>
                  <a:cs typeface="Arial"/>
                  <a:sym typeface="Arial"/>
                </a:rPr>
                <a:t>«</a:t>
              </a:r>
              <a:r>
                <a:rPr lang="en-US" sz="1200" dirty="0" smtClean="0">
                  <a:latin typeface="Arial"/>
                  <a:ea typeface="Arial"/>
                  <a:cs typeface="Arial"/>
                  <a:sym typeface="Arial"/>
                </a:rPr>
                <a:t>В </a:t>
              </a:r>
              <a:r>
                <a:rPr lang="en-US" sz="1200" dirty="0" err="1" smtClean="0">
                  <a:latin typeface="Arial"/>
                  <a:ea typeface="Arial"/>
                  <a:cs typeface="Arial"/>
                  <a:sym typeface="Arial"/>
                </a:rPr>
                <a:t>сказку</a:t>
              </a:r>
              <a:r>
                <a:rPr lang="en-US" sz="1200" dirty="0" smtClean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dirty="0" err="1" smtClean="0">
                  <a:latin typeface="Arial"/>
                  <a:ea typeface="Arial"/>
                  <a:cs typeface="Arial"/>
                  <a:sym typeface="Arial"/>
                </a:rPr>
                <a:t>добрую</a:t>
              </a:r>
              <a:r>
                <a:rPr lang="en-US" sz="1200" dirty="0" smtClean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dirty="0" err="1" smtClean="0">
                  <a:latin typeface="Arial"/>
                  <a:ea typeface="Arial"/>
                  <a:cs typeface="Arial"/>
                  <a:sym typeface="Arial"/>
                </a:rPr>
                <a:t>зовём</a:t>
              </a:r>
              <a:r>
                <a:rPr lang="en-US" sz="1200" dirty="0" smtClean="0">
                  <a:latin typeface="Arial"/>
                  <a:ea typeface="Arial"/>
                  <a:cs typeface="Arial"/>
                  <a:sym typeface="Arial"/>
                </a:rPr>
                <a:t>”</a:t>
              </a:r>
              <a:endParaRPr lang="ru-RU" sz="1200" dirty="0" smtClean="0">
                <a:latin typeface="Arial"/>
                <a:ea typeface="Arial"/>
                <a:cs typeface="Arial"/>
                <a:sym typeface="Arial"/>
              </a:endParaRPr>
            </a:p>
            <a:p>
              <a:pPr marL="171450" indent="-171450">
                <a:lnSpc>
                  <a:spcPts val="1840"/>
                </a:lnSpc>
                <a:buFont typeface="Wingdings" panose="05000000000000000000" pitchFamily="2" charset="2"/>
                <a:buChar char="§"/>
              </a:pPr>
              <a:r>
                <a:rPr lang="ru-RU" sz="1200" dirty="0" smtClean="0">
                  <a:latin typeface="Arial"/>
                  <a:ea typeface="Arial"/>
                  <a:cs typeface="Arial"/>
                  <a:sym typeface="Arial"/>
                </a:rPr>
                <a:t>«</a:t>
              </a:r>
              <a:r>
                <a:rPr lang="en-US" sz="1200" dirty="0" err="1" smtClean="0">
                  <a:latin typeface="Arial"/>
                  <a:ea typeface="Arial"/>
                  <a:cs typeface="Arial"/>
                  <a:sym typeface="Arial"/>
                </a:rPr>
                <a:t>Веселый</a:t>
              </a:r>
              <a:r>
                <a:rPr lang="en-US" sz="1200" dirty="0" smtClean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dirty="0" err="1" smtClean="0">
                  <a:latin typeface="Arial"/>
                  <a:ea typeface="Arial"/>
                  <a:cs typeface="Arial"/>
                  <a:sym typeface="Arial"/>
                </a:rPr>
                <a:t>Дракоша</a:t>
              </a:r>
              <a:r>
                <a:rPr lang="ru-RU" sz="1200" dirty="0" smtClean="0">
                  <a:latin typeface="Arial"/>
                  <a:ea typeface="Arial"/>
                  <a:cs typeface="Arial"/>
                  <a:sym typeface="Arial"/>
                </a:rPr>
                <a:t>»</a:t>
              </a:r>
              <a:r>
                <a:rPr lang="en-US" sz="1200" dirty="0" smtClean="0"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171450" indent="-171450">
                <a:lnSpc>
                  <a:spcPts val="1840"/>
                </a:lnSpc>
                <a:buFont typeface="Wingdings" panose="05000000000000000000" pitchFamily="2" charset="2"/>
                <a:buChar char="§"/>
              </a:pPr>
              <a:r>
                <a:rPr lang="ru-RU" sz="1200" dirty="0" smtClean="0">
                  <a:latin typeface="Arial"/>
                  <a:ea typeface="Arial"/>
                  <a:cs typeface="Arial"/>
                  <a:sym typeface="Arial"/>
                </a:rPr>
                <a:t>«</a:t>
              </a:r>
              <a:r>
                <a:rPr lang="en-US" sz="1200" dirty="0" err="1" smtClean="0">
                  <a:latin typeface="Arial"/>
                  <a:ea typeface="Arial"/>
                  <a:cs typeface="Arial"/>
                  <a:sym typeface="Arial"/>
                </a:rPr>
                <a:t>Мир</a:t>
              </a:r>
              <a:r>
                <a:rPr lang="en-US" sz="1200" dirty="0" smtClean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dirty="0" err="1">
                  <a:latin typeface="Arial"/>
                  <a:ea typeface="Arial"/>
                  <a:cs typeface="Arial"/>
                  <a:sym typeface="Arial"/>
                </a:rPr>
                <a:t>семейных</a:t>
              </a:r>
              <a:r>
                <a:rPr lang="en-US" sz="1200" dirty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dirty="0" err="1" smtClean="0">
                  <a:latin typeface="Arial"/>
                  <a:ea typeface="Arial"/>
                  <a:cs typeface="Arial"/>
                  <a:sym typeface="Arial"/>
                </a:rPr>
                <a:t>увлечений</a:t>
              </a:r>
              <a:r>
                <a:rPr lang="ru-RU" sz="1200" dirty="0" smtClean="0">
                  <a:latin typeface="Arial"/>
                  <a:ea typeface="Arial"/>
                  <a:cs typeface="Arial"/>
                  <a:sym typeface="Arial"/>
                </a:rPr>
                <a:t>»</a:t>
              </a:r>
              <a:endParaRPr lang="en-US" sz="1200" dirty="0">
                <a:latin typeface="Arial"/>
                <a:ea typeface="Arial"/>
                <a:cs typeface="Arial"/>
                <a:sym typeface="Arial"/>
              </a:endParaRPr>
            </a:p>
            <a:p>
              <a:pPr marL="171450" indent="-171450">
                <a:lnSpc>
                  <a:spcPts val="1840"/>
                </a:lnSpc>
                <a:buFont typeface="Wingdings" panose="05000000000000000000" pitchFamily="2" charset="2"/>
                <a:buChar char="§"/>
              </a:pPr>
              <a:r>
                <a:rPr lang="ru-RU" sz="1200" dirty="0" smtClean="0">
                  <a:latin typeface="Arial"/>
                  <a:ea typeface="Arial"/>
                  <a:cs typeface="Arial"/>
                  <a:sym typeface="Arial"/>
                </a:rPr>
                <a:t>«</a:t>
              </a:r>
              <a:r>
                <a:rPr lang="en-US" sz="1200" dirty="0" err="1" smtClean="0">
                  <a:latin typeface="Arial"/>
                  <a:ea typeface="Arial"/>
                  <a:cs typeface="Arial"/>
                  <a:sym typeface="Arial"/>
                </a:rPr>
                <a:t>Островок</a:t>
              </a:r>
              <a:r>
                <a:rPr lang="en-US" sz="1200" dirty="0" smtClean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dirty="0" err="1">
                  <a:latin typeface="Arial"/>
                  <a:ea typeface="Arial"/>
                  <a:cs typeface="Arial"/>
                  <a:sym typeface="Arial"/>
                </a:rPr>
                <a:t>семейных</a:t>
              </a:r>
              <a:r>
                <a:rPr lang="en-US" sz="1200" dirty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dirty="0" err="1" smtClean="0">
                  <a:latin typeface="Arial"/>
                  <a:ea typeface="Arial"/>
                  <a:cs typeface="Arial"/>
                  <a:sym typeface="Arial"/>
                </a:rPr>
                <a:t>сокрови</a:t>
              </a:r>
              <a:r>
                <a:rPr lang="ru-RU" sz="1200" dirty="0" smtClean="0">
                  <a:latin typeface="Arial"/>
                  <a:ea typeface="Arial"/>
                  <a:cs typeface="Arial"/>
                  <a:sym typeface="Arial"/>
                </a:rPr>
                <a:t>»</a:t>
              </a:r>
              <a:endParaRPr lang="ru-RU" sz="1200" dirty="0">
                <a:latin typeface="Arial"/>
                <a:ea typeface="Arial"/>
                <a:cs typeface="Arial"/>
                <a:sym typeface="Arial"/>
              </a:endParaRPr>
            </a:p>
            <a:p>
              <a:pPr marL="171450" indent="-171450">
                <a:lnSpc>
                  <a:spcPts val="1840"/>
                </a:lnSpc>
                <a:buFont typeface="Wingdings" panose="05000000000000000000" pitchFamily="2" charset="2"/>
                <a:buChar char="§"/>
              </a:pPr>
              <a:r>
                <a:rPr lang="ru-RU" sz="1200" dirty="0" smtClean="0">
                  <a:latin typeface="Arial"/>
                  <a:ea typeface="Arial"/>
                  <a:cs typeface="Arial"/>
                  <a:sym typeface="Arial"/>
                </a:rPr>
                <a:t>«</a:t>
              </a:r>
              <a:r>
                <a:rPr lang="en-US" sz="1200" dirty="0" err="1" smtClean="0">
                  <a:latin typeface="Arial"/>
                  <a:ea typeface="Arial"/>
                  <a:cs typeface="Arial"/>
                  <a:sym typeface="Arial"/>
                </a:rPr>
                <a:t>Наши</a:t>
              </a:r>
              <a:r>
                <a:rPr lang="en-US" sz="1200" dirty="0" smtClean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dirty="0" err="1" smtClean="0">
                  <a:latin typeface="Arial"/>
                  <a:ea typeface="Arial"/>
                  <a:cs typeface="Arial"/>
                  <a:sym typeface="Arial"/>
                </a:rPr>
                <a:t>руки</a:t>
              </a:r>
              <a:r>
                <a:rPr lang="en-US" sz="1200" dirty="0" smtClean="0">
                  <a:latin typeface="Arial"/>
                  <a:ea typeface="Arial"/>
                  <a:cs typeface="Arial"/>
                  <a:sym typeface="Arial"/>
                </a:rPr>
                <a:t> не для </a:t>
              </a:r>
              <a:r>
                <a:rPr lang="en-US" sz="1200" dirty="0" err="1" smtClean="0">
                  <a:latin typeface="Arial"/>
                  <a:ea typeface="Arial"/>
                  <a:cs typeface="Arial"/>
                  <a:sym typeface="Arial"/>
                </a:rPr>
                <a:t>скуки</a:t>
              </a:r>
              <a:r>
                <a:rPr lang="ru-RU" sz="1200" dirty="0" smtClean="0">
                  <a:latin typeface="Arial"/>
                  <a:ea typeface="Arial"/>
                  <a:cs typeface="Arial"/>
                  <a:sym typeface="Arial"/>
                </a:rPr>
                <a:t>»</a:t>
              </a:r>
            </a:p>
            <a:p>
              <a:pPr marL="171450" indent="-171450">
                <a:lnSpc>
                  <a:spcPts val="1840"/>
                </a:lnSpc>
                <a:buFont typeface="Wingdings" panose="05000000000000000000" pitchFamily="2" charset="2"/>
                <a:buChar char="§"/>
              </a:pPr>
              <a:r>
                <a:rPr lang="ru-RU" sz="1200" dirty="0" smtClean="0">
                  <a:latin typeface="Arial"/>
                  <a:ea typeface="Arial"/>
                  <a:cs typeface="Arial"/>
                  <a:sym typeface="Arial"/>
                </a:rPr>
                <a:t>«Интернет: легко и просто»</a:t>
              </a:r>
            </a:p>
            <a:p>
              <a:pPr marL="171450" indent="-171450">
                <a:lnSpc>
                  <a:spcPts val="1840"/>
                </a:lnSpc>
                <a:buFont typeface="Wingdings" panose="05000000000000000000" pitchFamily="2" charset="2"/>
                <a:buChar char="§"/>
              </a:pPr>
              <a:endParaRPr lang="en-US" sz="1200" dirty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870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175846"/>
            <a:ext cx="3147646" cy="474785"/>
            <a:chOff x="0" y="0"/>
            <a:chExt cx="6295292" cy="949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5263" cy="949579"/>
            </a:xfrm>
            <a:custGeom>
              <a:avLst/>
              <a:gdLst/>
              <a:ahLst/>
              <a:cxnLst/>
              <a:rect l="l" t="t" r="r" b="b"/>
              <a:pathLst>
                <a:path w="6295263" h="949579">
                  <a:moveTo>
                    <a:pt x="0" y="0"/>
                  </a:moveTo>
                  <a:lnTo>
                    <a:pt x="5610733" y="0"/>
                  </a:lnTo>
                  <a:lnTo>
                    <a:pt x="5630291" y="0"/>
                  </a:lnTo>
                  <a:lnTo>
                    <a:pt x="6295263" y="0"/>
                  </a:lnTo>
                  <a:lnTo>
                    <a:pt x="5649722" y="949579"/>
                  </a:lnTo>
                  <a:lnTo>
                    <a:pt x="5630164" y="949579"/>
                  </a:lnTo>
                  <a:lnTo>
                    <a:pt x="4965192" y="949579"/>
                  </a:lnTo>
                  <a:lnTo>
                    <a:pt x="0" y="949579"/>
                  </a:lnTo>
                  <a:close/>
                </a:path>
              </a:pathLst>
            </a:custGeom>
            <a:solidFill>
              <a:srgbClr val="00B0F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420207" y="175845"/>
            <a:ext cx="1072662" cy="1002323"/>
            <a:chOff x="0" y="0"/>
            <a:chExt cx="2145324" cy="20046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45284" cy="2004695"/>
            </a:xfrm>
            <a:custGeom>
              <a:avLst/>
              <a:gdLst/>
              <a:ahLst/>
              <a:cxnLst/>
              <a:rect l="l" t="t" r="r" b="b"/>
              <a:pathLst>
                <a:path w="2145284" h="2004695">
                  <a:moveTo>
                    <a:pt x="0" y="334137"/>
                  </a:moveTo>
                  <a:cubicBezTo>
                    <a:pt x="0" y="149606"/>
                    <a:pt x="149606" y="0"/>
                    <a:pt x="334137" y="0"/>
                  </a:cubicBezTo>
                  <a:lnTo>
                    <a:pt x="1811147" y="0"/>
                  </a:lnTo>
                  <a:cubicBezTo>
                    <a:pt x="1995678" y="0"/>
                    <a:pt x="2145284" y="149606"/>
                    <a:pt x="2145284" y="334137"/>
                  </a:cubicBezTo>
                  <a:lnTo>
                    <a:pt x="2145284" y="1670558"/>
                  </a:lnTo>
                  <a:cubicBezTo>
                    <a:pt x="2145284" y="1855089"/>
                    <a:pt x="1995678" y="2004695"/>
                    <a:pt x="1811147" y="2004695"/>
                  </a:cubicBezTo>
                  <a:lnTo>
                    <a:pt x="334137" y="2004695"/>
                  </a:lnTo>
                  <a:cubicBezTo>
                    <a:pt x="149606" y="2004695"/>
                    <a:pt x="0" y="1855089"/>
                    <a:pt x="0" y="1670558"/>
                  </a:cubicBezTo>
                  <a:close/>
                </a:path>
              </a:pathLst>
            </a:custGeom>
            <a:solidFill>
              <a:srgbClr val="00B0F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651130" y="175846"/>
            <a:ext cx="1046285" cy="1002322"/>
            <a:chOff x="0" y="0"/>
            <a:chExt cx="2092570" cy="20046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2579" cy="2004695"/>
            </a:xfrm>
            <a:custGeom>
              <a:avLst/>
              <a:gdLst/>
              <a:ahLst/>
              <a:cxnLst/>
              <a:rect l="l" t="t" r="r" b="b"/>
              <a:pathLst>
                <a:path w="2092579" h="2004695">
                  <a:moveTo>
                    <a:pt x="0" y="334137"/>
                  </a:moveTo>
                  <a:cubicBezTo>
                    <a:pt x="0" y="149606"/>
                    <a:pt x="149606" y="0"/>
                    <a:pt x="334137" y="0"/>
                  </a:cubicBezTo>
                  <a:lnTo>
                    <a:pt x="1758442" y="0"/>
                  </a:lnTo>
                  <a:cubicBezTo>
                    <a:pt x="1942973" y="0"/>
                    <a:pt x="2092579" y="149606"/>
                    <a:pt x="2092579" y="334137"/>
                  </a:cubicBezTo>
                  <a:lnTo>
                    <a:pt x="2092579" y="1670558"/>
                  </a:lnTo>
                  <a:cubicBezTo>
                    <a:pt x="2092579" y="1855089"/>
                    <a:pt x="1942973" y="2004695"/>
                    <a:pt x="1758442" y="2004695"/>
                  </a:cubicBezTo>
                  <a:lnTo>
                    <a:pt x="334137" y="2004695"/>
                  </a:lnTo>
                  <a:cubicBezTo>
                    <a:pt x="149606" y="2004695"/>
                    <a:pt x="0" y="1855089"/>
                    <a:pt x="0" y="1670558"/>
                  </a:cubicBezTo>
                  <a:close/>
                </a:path>
              </a:pathLst>
            </a:custGeom>
            <a:solidFill>
              <a:srgbClr val="00B0F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01774" y="751757"/>
            <a:ext cx="2797247" cy="364054"/>
            <a:chOff x="0" y="-42232"/>
            <a:chExt cx="4702242" cy="7281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21049" cy="670958"/>
            </a:xfrm>
            <a:custGeom>
              <a:avLst/>
              <a:gdLst/>
              <a:ahLst/>
              <a:cxnLst/>
              <a:rect l="l" t="t" r="r" b="b"/>
              <a:pathLst>
                <a:path w="4521048" h="670958">
                  <a:moveTo>
                    <a:pt x="0" y="0"/>
                  </a:moveTo>
                  <a:lnTo>
                    <a:pt x="4521048" y="0"/>
                  </a:lnTo>
                  <a:lnTo>
                    <a:pt x="4521048" y="670958"/>
                  </a:lnTo>
                  <a:lnTo>
                    <a:pt x="0" y="6709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81195" y="-42232"/>
              <a:ext cx="4521047" cy="7281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 sz="1600" b="1" dirty="0" err="1">
                  <a:latin typeface="Arial"/>
                  <a:ea typeface="Arial"/>
                  <a:cs typeface="Arial"/>
                  <a:sym typeface="Arial"/>
                </a:rPr>
                <a:t>Новый</a:t>
              </a:r>
              <a:r>
                <a:rPr lang="en-US" sz="1600" b="1" dirty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1" dirty="0" err="1">
                  <a:latin typeface="Arial"/>
                  <a:ea typeface="Arial"/>
                  <a:cs typeface="Arial"/>
                  <a:sym typeface="Arial"/>
                </a:rPr>
                <a:t>город</a:t>
              </a:r>
              <a:r>
                <a:rPr lang="en-US" sz="1600" b="1" dirty="0"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ru-RU" sz="1600" b="1" dirty="0" smtClean="0">
                  <a:latin typeface="Arial"/>
                  <a:ea typeface="Arial"/>
                  <a:cs typeface="Arial"/>
                  <a:sym typeface="Arial"/>
                </a:rPr>
                <a:t>пр. Московский, д. 123 (4/08)</a:t>
              </a:r>
            </a:p>
            <a:p>
              <a:pPr>
                <a:lnSpc>
                  <a:spcPts val="2160"/>
                </a:lnSpc>
              </a:pPr>
              <a:endParaRPr lang="en-US" sz="1600" b="1" dirty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41655" y="1785908"/>
            <a:ext cx="908013" cy="368597"/>
          </a:xfrm>
          <a:custGeom>
            <a:avLst/>
            <a:gdLst/>
            <a:ahLst/>
            <a:cxnLst/>
            <a:rect l="l" t="t" r="r" b="b"/>
            <a:pathLst>
              <a:path w="1816027" h="737194">
                <a:moveTo>
                  <a:pt x="0" y="0"/>
                </a:moveTo>
                <a:lnTo>
                  <a:pt x="1816027" y="0"/>
                </a:lnTo>
                <a:lnTo>
                  <a:pt x="1816027" y="737194"/>
                </a:lnTo>
                <a:lnTo>
                  <a:pt x="0" y="7371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grpSp>
        <p:nvGrpSpPr>
          <p:cNvPr id="15" name="Group 15"/>
          <p:cNvGrpSpPr/>
          <p:nvPr/>
        </p:nvGrpSpPr>
        <p:grpSpPr>
          <a:xfrm rot="-10800000">
            <a:off x="6551149" y="163219"/>
            <a:ext cx="4947907" cy="469149"/>
            <a:chOff x="0" y="0"/>
            <a:chExt cx="9895814" cy="93829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895840" cy="938276"/>
            </a:xfrm>
            <a:custGeom>
              <a:avLst/>
              <a:gdLst/>
              <a:ahLst/>
              <a:cxnLst/>
              <a:rect l="l" t="t" r="r" b="b"/>
              <a:pathLst>
                <a:path w="9895840" h="938276">
                  <a:moveTo>
                    <a:pt x="0" y="0"/>
                  </a:moveTo>
                  <a:lnTo>
                    <a:pt x="8819769" y="0"/>
                  </a:lnTo>
                  <a:lnTo>
                    <a:pt x="8850375" y="0"/>
                  </a:lnTo>
                  <a:lnTo>
                    <a:pt x="9895840" y="0"/>
                  </a:lnTo>
                  <a:lnTo>
                    <a:pt x="8881110" y="938276"/>
                  </a:lnTo>
                  <a:lnTo>
                    <a:pt x="8850503" y="938276"/>
                  </a:lnTo>
                  <a:lnTo>
                    <a:pt x="7805166" y="938276"/>
                  </a:lnTo>
                  <a:lnTo>
                    <a:pt x="0" y="938276"/>
                  </a:lnTo>
                  <a:close/>
                </a:path>
              </a:pathLst>
            </a:custGeom>
            <a:solidFill>
              <a:srgbClr val="00B0F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154033" y="1703916"/>
            <a:ext cx="1646823" cy="369332"/>
            <a:chOff x="0" y="0"/>
            <a:chExt cx="3293646" cy="7386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293646" cy="738664"/>
            </a:xfrm>
            <a:custGeom>
              <a:avLst/>
              <a:gdLst/>
              <a:ahLst/>
              <a:cxnLst/>
              <a:rect l="l" t="t" r="r" b="b"/>
              <a:pathLst>
                <a:path w="3293646" h="738664">
                  <a:moveTo>
                    <a:pt x="0" y="0"/>
                  </a:moveTo>
                  <a:lnTo>
                    <a:pt x="3293646" y="0"/>
                  </a:lnTo>
                  <a:lnTo>
                    <a:pt x="3293646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3293646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ru-RU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32930</a:t>
              </a:r>
              <a:r>
                <a:rPr lang="en-US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книг</a:t>
              </a:r>
              <a:r>
                <a:rPr lang="en-US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39542" y="3110223"/>
            <a:ext cx="924909" cy="369332"/>
            <a:chOff x="0" y="0"/>
            <a:chExt cx="1849818" cy="73866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849818" cy="738664"/>
            </a:xfrm>
            <a:custGeom>
              <a:avLst/>
              <a:gdLst/>
              <a:ahLst/>
              <a:cxnLst/>
              <a:rect l="l" t="t" r="r" b="b"/>
              <a:pathLst>
                <a:path w="1849818" h="738664">
                  <a:moveTo>
                    <a:pt x="0" y="0"/>
                  </a:moveTo>
                  <a:lnTo>
                    <a:pt x="1849818" y="0"/>
                  </a:lnTo>
                  <a:lnTo>
                    <a:pt x="1849818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849818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28</a:t>
              </a:r>
              <a:r>
                <a:rPr lang="ru-RU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85</a:t>
              </a:r>
              <a:endPara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30478" y="1471066"/>
            <a:ext cx="1500108" cy="491736"/>
            <a:chOff x="0" y="-200380"/>
            <a:chExt cx="3000216" cy="9834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906964" cy="783092"/>
            </a:xfrm>
            <a:custGeom>
              <a:avLst/>
              <a:gdLst/>
              <a:ahLst/>
              <a:cxnLst/>
              <a:rect l="l" t="t" r="r" b="b"/>
              <a:pathLst>
                <a:path w="2906964" h="783092">
                  <a:moveTo>
                    <a:pt x="0" y="0"/>
                  </a:moveTo>
                  <a:lnTo>
                    <a:pt x="2906964" y="0"/>
                  </a:lnTo>
                  <a:lnTo>
                    <a:pt x="2906964" y="783092"/>
                  </a:lnTo>
                  <a:lnTo>
                    <a:pt x="0" y="7830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93252" y="-200380"/>
              <a:ext cx="2906964" cy="84024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 dirty="0" err="1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Площадь</a:t>
              </a:r>
              <a:r>
                <a:rPr lang="en-US" dirty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163540" y="1373367"/>
            <a:ext cx="2190277" cy="441957"/>
            <a:chOff x="-47252" y="0"/>
            <a:chExt cx="4380554" cy="88391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333302" cy="738664"/>
            </a:xfrm>
            <a:custGeom>
              <a:avLst/>
              <a:gdLst/>
              <a:ahLst/>
              <a:cxnLst/>
              <a:rect l="l" t="t" r="r" b="b"/>
              <a:pathLst>
                <a:path w="4333302" h="738664">
                  <a:moveTo>
                    <a:pt x="0" y="0"/>
                  </a:moveTo>
                  <a:lnTo>
                    <a:pt x="4333302" y="0"/>
                  </a:lnTo>
                  <a:lnTo>
                    <a:pt x="4333302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-47252" y="88100"/>
              <a:ext cx="4333302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 dirty="0" err="1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Общий</a:t>
              </a:r>
              <a:r>
                <a:rPr lang="en-US" dirty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фонд</a:t>
              </a:r>
              <a:endParaRPr lang="en-US" dirty="0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39542" y="2831919"/>
            <a:ext cx="1669638" cy="351379"/>
            <a:chOff x="0" y="0"/>
            <a:chExt cx="3339276" cy="70275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339276" cy="702758"/>
            </a:xfrm>
            <a:custGeom>
              <a:avLst/>
              <a:gdLst/>
              <a:ahLst/>
              <a:cxnLst/>
              <a:rect l="l" t="t" r="r" b="b"/>
              <a:pathLst>
                <a:path w="3339276" h="702758">
                  <a:moveTo>
                    <a:pt x="0" y="0"/>
                  </a:moveTo>
                  <a:lnTo>
                    <a:pt x="3339276" y="0"/>
                  </a:lnTo>
                  <a:lnTo>
                    <a:pt x="3339276" y="702758"/>
                  </a:lnTo>
                  <a:lnTo>
                    <a:pt x="0" y="7027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3339276" cy="7599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Читатели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41655" y="2126848"/>
            <a:ext cx="2166651" cy="369332"/>
            <a:chOff x="0" y="0"/>
            <a:chExt cx="4333302" cy="73866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333302" cy="738664"/>
            </a:xfrm>
            <a:custGeom>
              <a:avLst/>
              <a:gdLst/>
              <a:ahLst/>
              <a:cxnLst/>
              <a:rect l="l" t="t" r="r" b="b"/>
              <a:pathLst>
                <a:path w="4333302" h="738664">
                  <a:moveTo>
                    <a:pt x="0" y="0"/>
                  </a:moveTo>
                  <a:lnTo>
                    <a:pt x="4333302" y="0"/>
                  </a:lnTo>
                  <a:lnTo>
                    <a:pt x="4333302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4333302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Посещение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187166" y="2346421"/>
            <a:ext cx="2481943" cy="369332"/>
            <a:chOff x="0" y="0"/>
            <a:chExt cx="4963886" cy="73866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963886" cy="738664"/>
            </a:xfrm>
            <a:custGeom>
              <a:avLst/>
              <a:gdLst/>
              <a:ahLst/>
              <a:cxnLst/>
              <a:rect l="l" t="t" r="r" b="b"/>
              <a:pathLst>
                <a:path w="4963886" h="738664">
                  <a:moveTo>
                    <a:pt x="0" y="0"/>
                  </a:moveTo>
                  <a:lnTo>
                    <a:pt x="4963886" y="0"/>
                  </a:lnTo>
                  <a:lnTo>
                    <a:pt x="4963886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4963886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ru-RU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114</a:t>
              </a:r>
              <a:endPara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076276" y="2101847"/>
            <a:ext cx="3492699" cy="711725"/>
            <a:chOff x="-57210" y="-255894"/>
            <a:chExt cx="6985398" cy="1423450"/>
          </a:xfrm>
        </p:grpSpPr>
        <p:sp>
          <p:nvSpPr>
            <p:cNvPr id="39" name="Freeform 39"/>
            <p:cNvSpPr/>
            <p:nvPr/>
          </p:nvSpPr>
          <p:spPr>
            <a:xfrm>
              <a:off x="-57210" y="428892"/>
              <a:ext cx="6928188" cy="738664"/>
            </a:xfrm>
            <a:custGeom>
              <a:avLst/>
              <a:gdLst/>
              <a:ahLst/>
              <a:cxnLst/>
              <a:rect l="l" t="t" r="r" b="b"/>
              <a:pathLst>
                <a:path w="6928188" h="738664">
                  <a:moveTo>
                    <a:pt x="0" y="0"/>
                  </a:moveTo>
                  <a:lnTo>
                    <a:pt x="6928188" y="0"/>
                  </a:lnTo>
                  <a:lnTo>
                    <a:pt x="6928188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255894"/>
              <a:ext cx="6928188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 dirty="0" err="1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Количество</a:t>
              </a:r>
              <a:r>
                <a:rPr lang="en-US" dirty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dirty="0" err="1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мероприятий</a:t>
              </a:r>
              <a:endParaRPr lang="en-US" dirty="0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839542" y="2420759"/>
            <a:ext cx="2481943" cy="369332"/>
            <a:chOff x="0" y="0"/>
            <a:chExt cx="4963886" cy="738664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963886" cy="738664"/>
            </a:xfrm>
            <a:custGeom>
              <a:avLst/>
              <a:gdLst/>
              <a:ahLst/>
              <a:cxnLst/>
              <a:rect l="l" t="t" r="r" b="b"/>
              <a:pathLst>
                <a:path w="4963886" h="738664">
                  <a:moveTo>
                    <a:pt x="0" y="0"/>
                  </a:moveTo>
                  <a:lnTo>
                    <a:pt x="4963886" y="0"/>
                  </a:lnTo>
                  <a:lnTo>
                    <a:pt x="4963886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57150"/>
              <a:ext cx="4963886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ru-RU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29588</a:t>
              </a:r>
              <a:endPara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 rot="-10800000">
            <a:off x="2621925" y="4942680"/>
            <a:ext cx="2055818" cy="1112006"/>
            <a:chOff x="0" y="-10382"/>
            <a:chExt cx="4111636" cy="222401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371502" cy="2043036"/>
            </a:xfrm>
            <a:custGeom>
              <a:avLst/>
              <a:gdLst/>
              <a:ahLst/>
              <a:cxnLst/>
              <a:rect l="l" t="t" r="r" b="b"/>
              <a:pathLst>
                <a:path w="1371502" h="2043036">
                  <a:moveTo>
                    <a:pt x="0" y="0"/>
                  </a:moveTo>
                  <a:lnTo>
                    <a:pt x="1371502" y="0"/>
                  </a:lnTo>
                  <a:lnTo>
                    <a:pt x="1371502" y="2043036"/>
                  </a:lnTo>
                  <a:lnTo>
                    <a:pt x="0" y="20430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2740134" y="-10382"/>
              <a:ext cx="1371502" cy="222401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7200"/>
                </a:lnSpc>
              </a:pPr>
              <a:r>
                <a:rPr lang="en-US" sz="6000" b="1" dirty="0">
                  <a:solidFill>
                    <a:srgbClr val="4472C4"/>
                  </a:solidFill>
                  <a:latin typeface="Arial Bold"/>
                  <a:ea typeface="Arial Bold"/>
                  <a:cs typeface="Arial Bold"/>
                  <a:sym typeface="Arial Bold"/>
                </a:rPr>
                <a:t>«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811510" y="4049080"/>
            <a:ext cx="3821871" cy="1940762"/>
            <a:chOff x="-291895" y="0"/>
            <a:chExt cx="8080347" cy="3881524"/>
          </a:xfrm>
        </p:grpSpPr>
        <p:sp>
          <p:nvSpPr>
            <p:cNvPr id="48" name="Freeform 48"/>
            <p:cNvSpPr/>
            <p:nvPr/>
          </p:nvSpPr>
          <p:spPr>
            <a:xfrm>
              <a:off x="1" y="0"/>
              <a:ext cx="7788451" cy="3204494"/>
            </a:xfrm>
            <a:custGeom>
              <a:avLst/>
              <a:gdLst/>
              <a:ahLst/>
              <a:cxnLst/>
              <a:rect l="l" t="t" r="r" b="b"/>
              <a:pathLst>
                <a:path w="7788452" h="3445256">
                  <a:moveTo>
                    <a:pt x="0" y="0"/>
                  </a:moveTo>
                  <a:lnTo>
                    <a:pt x="7788452" y="0"/>
                  </a:lnTo>
                  <a:lnTo>
                    <a:pt x="7788452" y="3445256"/>
                  </a:lnTo>
                  <a:lnTo>
                    <a:pt x="0" y="34452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-291895" y="388642"/>
              <a:ext cx="7788453" cy="349288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r>
                <a:rPr lang="ru-RU" sz="14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Запланированные </a:t>
              </a:r>
              <a:r>
                <a:rPr lang="ru-RU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задачи были успешно выполнены. </a:t>
              </a:r>
              <a:r>
                <a:rPr lang="ru-RU" sz="14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Более </a:t>
              </a:r>
              <a:r>
                <a:rPr lang="ru-RU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того, </a:t>
              </a:r>
              <a:r>
                <a:rPr lang="ru-RU" sz="1400" i="1" smtClean="0">
                  <a:latin typeface="Arial" panose="020B0604020202020204" pitchFamily="34" charset="0"/>
                  <a:cs typeface="Arial" panose="020B0604020202020204" pitchFamily="34" charset="0"/>
                </a:rPr>
                <a:t>расширили </a:t>
              </a:r>
              <a:r>
                <a:rPr lang="ru-RU" sz="1400" i="1" smtClean="0">
                  <a:latin typeface="Arial" panose="020B0604020202020204" pitchFamily="34" charset="0"/>
                  <a:cs typeface="Arial" panose="020B0604020202020204" pitchFamily="34" charset="0"/>
                </a:rPr>
                <a:t>применение </a:t>
              </a:r>
              <a:r>
                <a:rPr lang="ru-RU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уличных форм работы, доказавших свою эффективность в продвижении чтения и привлечении новых читателей.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319020" y="3938565"/>
            <a:ext cx="1290734" cy="1404203"/>
            <a:chOff x="-1236762" y="-777080"/>
            <a:chExt cx="2581468" cy="2808406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344706" cy="2031326"/>
            </a:xfrm>
            <a:custGeom>
              <a:avLst/>
              <a:gdLst/>
              <a:ahLst/>
              <a:cxnLst/>
              <a:rect l="l" t="t" r="r" b="b"/>
              <a:pathLst>
                <a:path w="1344706" h="2031326">
                  <a:moveTo>
                    <a:pt x="0" y="0"/>
                  </a:moveTo>
                  <a:lnTo>
                    <a:pt x="1344706" y="0"/>
                  </a:lnTo>
                  <a:lnTo>
                    <a:pt x="1344706" y="2031326"/>
                  </a:lnTo>
                  <a:lnTo>
                    <a:pt x="0" y="20313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-1236762" y="-777080"/>
              <a:ext cx="1344706" cy="22354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7200"/>
                </a:lnSpc>
              </a:pPr>
              <a:r>
                <a:rPr lang="en-US" sz="6000" b="1" dirty="0">
                  <a:solidFill>
                    <a:srgbClr val="4472C4"/>
                  </a:solidFill>
                  <a:latin typeface="Arial Bold"/>
                  <a:ea typeface="Arial Bold"/>
                  <a:cs typeface="Arial Bold"/>
                  <a:sym typeface="Arial Bold"/>
                </a:rPr>
                <a:t>«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330909" y="5710406"/>
            <a:ext cx="5858535" cy="855527"/>
            <a:chOff x="-262863" y="-1501386"/>
            <a:chExt cx="9363625" cy="4202280"/>
          </a:xfrm>
        </p:grpSpPr>
        <p:sp>
          <p:nvSpPr>
            <p:cNvPr id="56" name="Freeform 56"/>
            <p:cNvSpPr/>
            <p:nvPr/>
          </p:nvSpPr>
          <p:spPr>
            <a:xfrm>
              <a:off x="490028" y="1223566"/>
              <a:ext cx="8610734" cy="1477328"/>
            </a:xfrm>
            <a:custGeom>
              <a:avLst/>
              <a:gdLst/>
              <a:ahLst/>
              <a:cxnLst/>
              <a:rect l="l" t="t" r="r" b="b"/>
              <a:pathLst>
                <a:path w="8610734" h="1477328">
                  <a:moveTo>
                    <a:pt x="0" y="0"/>
                  </a:moveTo>
                  <a:lnTo>
                    <a:pt x="8610734" y="0"/>
                  </a:lnTo>
                  <a:lnTo>
                    <a:pt x="8610734" y="1477328"/>
                  </a:lnTo>
                  <a:lnTo>
                    <a:pt x="0" y="14773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-262863" y="-1501386"/>
              <a:ext cx="7665942" cy="97857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1680"/>
                </a:lnSpc>
              </a:pPr>
              <a:r>
                <a:rPr lang="ru-RU" sz="1400" dirty="0" smtClean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Наиля </a:t>
              </a:r>
              <a:r>
                <a:rPr lang="ru-RU" sz="1400" dirty="0" err="1" smtClean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Накиповна</a:t>
              </a:r>
              <a:r>
                <a:rPr lang="ru-RU" sz="1400" dirty="0" smtClean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ru-RU" sz="1400" dirty="0" smtClean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400" dirty="0" err="1" smtClean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Исрафилова</a:t>
              </a:r>
              <a:r>
                <a:rPr lang="ru-RU" sz="1400" dirty="0" smtClean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,</a:t>
              </a:r>
              <a:endParaRPr lang="en-US" sz="1400" dirty="0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>
                <a:lnSpc>
                  <a:spcPts val="1680"/>
                </a:lnSpc>
              </a:pPr>
              <a:r>
                <a:rPr lang="en-US" sz="1400" dirty="0" err="1" smtClean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заведующ</a:t>
              </a:r>
              <a:r>
                <a:rPr lang="ru-RU" sz="1400" dirty="0" err="1" smtClean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ая</a:t>
              </a:r>
              <a:r>
                <a:rPr lang="en-US" sz="1400" dirty="0" smtClean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1400" dirty="0" smtClean="0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библиотечно-информационным центром №1</a:t>
              </a:r>
              <a:endParaRPr lang="en-US" sz="1400" dirty="0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3034180" y="3109027"/>
            <a:ext cx="2845692" cy="1372081"/>
            <a:chOff x="-181072" y="-225498"/>
            <a:chExt cx="5691384" cy="2744162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5467200" cy="2518664"/>
            </a:xfrm>
            <a:custGeom>
              <a:avLst/>
              <a:gdLst/>
              <a:ahLst/>
              <a:cxnLst/>
              <a:rect l="l" t="t" r="r" b="b"/>
              <a:pathLst>
                <a:path w="5467200" h="2518664">
                  <a:moveTo>
                    <a:pt x="0" y="0"/>
                  </a:moveTo>
                  <a:lnTo>
                    <a:pt x="5467200" y="0"/>
                  </a:lnTo>
                  <a:lnTo>
                    <a:pt x="5467200" y="2518664"/>
                  </a:lnTo>
                  <a:lnTo>
                    <a:pt x="0" y="251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-181072" y="-225498"/>
              <a:ext cx="5691384" cy="256629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289574" lvl="1" indent="-144787">
                <a:lnSpc>
                  <a:spcPts val="1919"/>
                </a:lnSpc>
                <a:buFont typeface="Arial"/>
                <a:buChar char="•"/>
              </a:pPr>
              <a:r>
                <a:rPr lang="en-US" sz="1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Детские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и 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взрослые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мероприятия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289574" lvl="1" indent="-144787">
                <a:lnSpc>
                  <a:spcPts val="1919"/>
                </a:lnSpc>
                <a:buFont typeface="Arial"/>
                <a:buChar char="•"/>
              </a:pPr>
              <a:r>
                <a:rPr lang="en-US" sz="1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Ксерокопирование</a:t>
              </a:r>
              <a:endPara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9574" lvl="1" indent="-144787">
                <a:lnSpc>
                  <a:spcPts val="1919"/>
                </a:lnSpc>
                <a:buFont typeface="Arial"/>
                <a:buChar char="•"/>
              </a:pPr>
              <a:r>
                <a:rPr lang="en-US" sz="1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Мастер-классы</a:t>
              </a:r>
              <a:endPara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9574" lvl="1" indent="-144787">
                <a:lnSpc>
                  <a:spcPts val="1919"/>
                </a:lnSpc>
              </a:pPr>
              <a:endPara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-9482" y="172527"/>
            <a:ext cx="3065699" cy="474785"/>
            <a:chOff x="0" y="0"/>
            <a:chExt cx="6131398" cy="94957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6131433" cy="949579"/>
            </a:xfrm>
            <a:custGeom>
              <a:avLst/>
              <a:gdLst/>
              <a:ahLst/>
              <a:cxnLst/>
              <a:rect l="l" t="t" r="r" b="b"/>
              <a:pathLst>
                <a:path w="6131433" h="949579">
                  <a:moveTo>
                    <a:pt x="0" y="0"/>
                  </a:moveTo>
                  <a:lnTo>
                    <a:pt x="5464683" y="0"/>
                  </a:lnTo>
                  <a:lnTo>
                    <a:pt x="5483733" y="0"/>
                  </a:lnTo>
                  <a:lnTo>
                    <a:pt x="6131433" y="0"/>
                  </a:lnTo>
                  <a:lnTo>
                    <a:pt x="5502783" y="949579"/>
                  </a:lnTo>
                  <a:lnTo>
                    <a:pt x="5483733" y="949579"/>
                  </a:lnTo>
                  <a:lnTo>
                    <a:pt x="4836033" y="949579"/>
                  </a:lnTo>
                  <a:lnTo>
                    <a:pt x="0" y="949579"/>
                  </a:lnTo>
                  <a:close/>
                </a:path>
              </a:pathLst>
            </a:custGeom>
            <a:solidFill>
              <a:srgbClr val="4472C4"/>
            </a:solidFill>
          </p:spPr>
        </p:sp>
      </p:grpSp>
      <p:grpSp>
        <p:nvGrpSpPr>
          <p:cNvPr id="66" name="Group 66"/>
          <p:cNvGrpSpPr/>
          <p:nvPr/>
        </p:nvGrpSpPr>
        <p:grpSpPr>
          <a:xfrm>
            <a:off x="3362122" y="180989"/>
            <a:ext cx="1072662" cy="1002323"/>
            <a:chOff x="0" y="0"/>
            <a:chExt cx="2145324" cy="2004646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2145284" cy="2004695"/>
            </a:xfrm>
            <a:custGeom>
              <a:avLst/>
              <a:gdLst/>
              <a:ahLst/>
              <a:cxnLst/>
              <a:rect l="l" t="t" r="r" b="b"/>
              <a:pathLst>
                <a:path w="2145284" h="2004695">
                  <a:moveTo>
                    <a:pt x="0" y="334137"/>
                  </a:moveTo>
                  <a:cubicBezTo>
                    <a:pt x="0" y="149606"/>
                    <a:pt x="149606" y="0"/>
                    <a:pt x="334137" y="0"/>
                  </a:cubicBezTo>
                  <a:lnTo>
                    <a:pt x="1811147" y="0"/>
                  </a:lnTo>
                  <a:cubicBezTo>
                    <a:pt x="1995678" y="0"/>
                    <a:pt x="2145284" y="149606"/>
                    <a:pt x="2145284" y="334137"/>
                  </a:cubicBezTo>
                  <a:lnTo>
                    <a:pt x="2145284" y="1670558"/>
                  </a:lnTo>
                  <a:cubicBezTo>
                    <a:pt x="2145284" y="1855089"/>
                    <a:pt x="1995678" y="2004695"/>
                    <a:pt x="1811147" y="2004695"/>
                  </a:cubicBezTo>
                  <a:lnTo>
                    <a:pt x="334137" y="2004695"/>
                  </a:lnTo>
                  <a:cubicBezTo>
                    <a:pt x="149606" y="2004695"/>
                    <a:pt x="0" y="1855089"/>
                    <a:pt x="0" y="1670558"/>
                  </a:cubicBezTo>
                  <a:close/>
                </a:path>
              </a:pathLst>
            </a:custGeom>
            <a:solidFill>
              <a:srgbClr val="4472C4"/>
            </a:solidFill>
          </p:spPr>
        </p:sp>
      </p:grpSp>
      <p:grpSp>
        <p:nvGrpSpPr>
          <p:cNvPr id="68" name="Group 68"/>
          <p:cNvGrpSpPr/>
          <p:nvPr/>
        </p:nvGrpSpPr>
        <p:grpSpPr>
          <a:xfrm>
            <a:off x="4608730" y="182938"/>
            <a:ext cx="1046285" cy="1002322"/>
            <a:chOff x="0" y="0"/>
            <a:chExt cx="2092570" cy="2004644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2092579" cy="2004695"/>
            </a:xfrm>
            <a:custGeom>
              <a:avLst/>
              <a:gdLst/>
              <a:ahLst/>
              <a:cxnLst/>
              <a:rect l="l" t="t" r="r" b="b"/>
              <a:pathLst>
                <a:path w="2092579" h="2004695">
                  <a:moveTo>
                    <a:pt x="0" y="334137"/>
                  </a:moveTo>
                  <a:cubicBezTo>
                    <a:pt x="0" y="149606"/>
                    <a:pt x="149606" y="0"/>
                    <a:pt x="334137" y="0"/>
                  </a:cubicBezTo>
                  <a:lnTo>
                    <a:pt x="1758442" y="0"/>
                  </a:lnTo>
                  <a:cubicBezTo>
                    <a:pt x="1942973" y="0"/>
                    <a:pt x="2092579" y="149606"/>
                    <a:pt x="2092579" y="334137"/>
                  </a:cubicBezTo>
                  <a:lnTo>
                    <a:pt x="2092579" y="1670558"/>
                  </a:lnTo>
                  <a:cubicBezTo>
                    <a:pt x="2092579" y="1855089"/>
                    <a:pt x="1942973" y="2004695"/>
                    <a:pt x="1758442" y="2004695"/>
                  </a:cubicBezTo>
                  <a:lnTo>
                    <a:pt x="334137" y="2004695"/>
                  </a:lnTo>
                  <a:cubicBezTo>
                    <a:pt x="149606" y="2004695"/>
                    <a:pt x="0" y="1855089"/>
                    <a:pt x="0" y="1670558"/>
                  </a:cubicBezTo>
                  <a:close/>
                </a:path>
              </a:pathLst>
            </a:custGeom>
            <a:solidFill>
              <a:srgbClr val="4472C4"/>
            </a:solidFill>
          </p:spPr>
        </p:sp>
      </p:grpSp>
      <p:grpSp>
        <p:nvGrpSpPr>
          <p:cNvPr id="70" name="Group 70"/>
          <p:cNvGrpSpPr/>
          <p:nvPr/>
        </p:nvGrpSpPr>
        <p:grpSpPr>
          <a:xfrm rot="-10800000">
            <a:off x="6723528" y="157583"/>
            <a:ext cx="5473905" cy="483300"/>
            <a:chOff x="0" y="0"/>
            <a:chExt cx="10947810" cy="9666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10947781" cy="966597"/>
            </a:xfrm>
            <a:custGeom>
              <a:avLst/>
              <a:gdLst/>
              <a:ahLst/>
              <a:cxnLst/>
              <a:rect l="l" t="t" r="r" b="b"/>
              <a:pathLst>
                <a:path w="10947781" h="966597">
                  <a:moveTo>
                    <a:pt x="0" y="0"/>
                  </a:moveTo>
                  <a:lnTo>
                    <a:pt x="9757410" y="0"/>
                  </a:lnTo>
                  <a:lnTo>
                    <a:pt x="9791319" y="0"/>
                  </a:lnTo>
                  <a:lnTo>
                    <a:pt x="10947781" y="0"/>
                  </a:lnTo>
                  <a:lnTo>
                    <a:pt x="9825228" y="966597"/>
                  </a:lnTo>
                  <a:lnTo>
                    <a:pt x="9791319" y="966597"/>
                  </a:lnTo>
                  <a:lnTo>
                    <a:pt x="8634730" y="966597"/>
                  </a:lnTo>
                  <a:lnTo>
                    <a:pt x="0" y="966597"/>
                  </a:lnTo>
                  <a:close/>
                </a:path>
              </a:pathLst>
            </a:custGeom>
            <a:solidFill>
              <a:srgbClr val="4472C4"/>
            </a:solidFill>
          </p:spPr>
        </p:sp>
      </p:grpSp>
      <p:grpSp>
        <p:nvGrpSpPr>
          <p:cNvPr id="72" name="Group 72"/>
          <p:cNvGrpSpPr/>
          <p:nvPr/>
        </p:nvGrpSpPr>
        <p:grpSpPr>
          <a:xfrm>
            <a:off x="8038763" y="228572"/>
            <a:ext cx="3794681" cy="338554"/>
            <a:chOff x="0" y="0"/>
            <a:chExt cx="7589362" cy="677108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7589393" cy="677164"/>
            </a:xfrm>
            <a:custGeom>
              <a:avLst/>
              <a:gdLst/>
              <a:ahLst/>
              <a:cxnLst/>
              <a:rect l="l" t="t" r="r" b="b"/>
              <a:pathLst>
                <a:path w="7589393" h="677164">
                  <a:moveTo>
                    <a:pt x="0" y="0"/>
                  </a:moveTo>
                  <a:lnTo>
                    <a:pt x="7589393" y="0"/>
                  </a:lnTo>
                  <a:lnTo>
                    <a:pt x="7589393" y="677164"/>
                  </a:lnTo>
                  <a:lnTo>
                    <a:pt x="0" y="677164"/>
                  </a:lnTo>
                  <a:close/>
                </a:path>
              </a:pathLst>
            </a:custGeom>
            <a:solidFill>
              <a:srgbClr val="4472C4"/>
            </a:solidFill>
          </p:spPr>
        </p:sp>
        <p:sp>
          <p:nvSpPr>
            <p:cNvPr id="74" name="TextBox 74"/>
            <p:cNvSpPr txBox="1"/>
            <p:nvPr/>
          </p:nvSpPr>
          <p:spPr>
            <a:xfrm>
              <a:off x="0" y="-47625"/>
              <a:ext cx="7589362" cy="724733"/>
            </a:xfrm>
            <a:prstGeom prst="rect">
              <a:avLst/>
            </a:prstGeom>
          </p:spPr>
          <p:txBody>
            <a:bodyPr lIns="33867" tIns="33867" rIns="33867" bIns="33867" rtlCol="0" anchor="t"/>
            <a:lstStyle/>
            <a:p>
              <a:pPr>
                <a:lnSpc>
                  <a:spcPts val="1919"/>
                </a:lnSpc>
              </a:pPr>
              <a:r>
                <a:rPr lang="en-US" sz="16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События года и достижения 2024 г.</a:t>
              </a:r>
            </a:p>
          </p:txBody>
        </p:sp>
      </p:grpSp>
      <p:sp>
        <p:nvSpPr>
          <p:cNvPr id="78" name="Freeform 78"/>
          <p:cNvSpPr/>
          <p:nvPr/>
        </p:nvSpPr>
        <p:spPr>
          <a:xfrm>
            <a:off x="6451044" y="863562"/>
            <a:ext cx="2230855" cy="1810912"/>
          </a:xfrm>
          <a:custGeom>
            <a:avLst/>
            <a:gdLst/>
            <a:ahLst/>
            <a:cxnLst/>
            <a:rect l="l" t="t" r="r" b="b"/>
            <a:pathLst>
              <a:path w="3346282" h="2716368">
                <a:moveTo>
                  <a:pt x="0" y="0"/>
                </a:moveTo>
                <a:lnTo>
                  <a:pt x="3346282" y="0"/>
                </a:lnTo>
                <a:lnTo>
                  <a:pt x="3346282" y="2716368"/>
                </a:lnTo>
                <a:lnTo>
                  <a:pt x="0" y="2716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9" name="Group 79"/>
          <p:cNvGrpSpPr/>
          <p:nvPr/>
        </p:nvGrpSpPr>
        <p:grpSpPr>
          <a:xfrm>
            <a:off x="3121076" y="2865057"/>
            <a:ext cx="3464094" cy="369332"/>
            <a:chOff x="0" y="0"/>
            <a:chExt cx="6928188" cy="738664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6928188" cy="738664"/>
            </a:xfrm>
            <a:custGeom>
              <a:avLst/>
              <a:gdLst/>
              <a:ahLst/>
              <a:cxnLst/>
              <a:rect l="l" t="t" r="r" b="b"/>
              <a:pathLst>
                <a:path w="6928188" h="738664">
                  <a:moveTo>
                    <a:pt x="0" y="0"/>
                  </a:moveTo>
                  <a:lnTo>
                    <a:pt x="6928188" y="0"/>
                  </a:lnTo>
                  <a:lnTo>
                    <a:pt x="6928188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1" name="TextBox 81"/>
            <p:cNvSpPr txBox="1"/>
            <p:nvPr/>
          </p:nvSpPr>
          <p:spPr>
            <a:xfrm>
              <a:off x="0" y="-57150"/>
              <a:ext cx="6928188" cy="795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60"/>
                </a:lnSpc>
              </a:pPr>
              <a:r>
                <a:rPr lang="en-US">
                  <a:solidFill>
                    <a:srgbClr val="4472C4"/>
                  </a:solidFill>
                  <a:latin typeface="Arial"/>
                  <a:ea typeface="Arial"/>
                  <a:cs typeface="Arial"/>
                  <a:sym typeface="Arial"/>
                </a:rPr>
                <a:t>Услуги библиотеки</a:t>
              </a:r>
            </a:p>
          </p:txBody>
        </p:sp>
      </p:grpSp>
      <p:sp>
        <p:nvSpPr>
          <p:cNvPr id="83" name="Freeform 83"/>
          <p:cNvSpPr/>
          <p:nvPr/>
        </p:nvSpPr>
        <p:spPr>
          <a:xfrm>
            <a:off x="255157" y="1489792"/>
            <a:ext cx="402377" cy="402377"/>
          </a:xfrm>
          <a:custGeom>
            <a:avLst/>
            <a:gdLst/>
            <a:ahLst/>
            <a:cxnLst/>
            <a:rect l="l" t="t" r="r" b="b"/>
            <a:pathLst>
              <a:path w="603565" h="603566">
                <a:moveTo>
                  <a:pt x="0" y="0"/>
                </a:moveTo>
                <a:lnTo>
                  <a:pt x="603565" y="0"/>
                </a:lnTo>
                <a:lnTo>
                  <a:pt x="603565" y="603566"/>
                </a:lnTo>
                <a:lnTo>
                  <a:pt x="0" y="6035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4" name="Freeform 84"/>
          <p:cNvSpPr/>
          <p:nvPr/>
        </p:nvSpPr>
        <p:spPr>
          <a:xfrm>
            <a:off x="2587579" y="1552926"/>
            <a:ext cx="408808" cy="408808"/>
          </a:xfrm>
          <a:custGeom>
            <a:avLst/>
            <a:gdLst/>
            <a:ahLst/>
            <a:cxnLst/>
            <a:rect l="l" t="t" r="r" b="b"/>
            <a:pathLst>
              <a:path w="613212" h="613212">
                <a:moveTo>
                  <a:pt x="0" y="0"/>
                </a:moveTo>
                <a:lnTo>
                  <a:pt x="613212" y="0"/>
                </a:lnTo>
                <a:lnTo>
                  <a:pt x="613212" y="613212"/>
                </a:lnTo>
                <a:lnTo>
                  <a:pt x="0" y="6132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5" name="Freeform 85"/>
          <p:cNvSpPr/>
          <p:nvPr/>
        </p:nvSpPr>
        <p:spPr>
          <a:xfrm>
            <a:off x="2581751" y="2207481"/>
            <a:ext cx="426555" cy="426555"/>
          </a:xfrm>
          <a:custGeom>
            <a:avLst/>
            <a:gdLst/>
            <a:ahLst/>
            <a:cxnLst/>
            <a:rect l="l" t="t" r="r" b="b"/>
            <a:pathLst>
              <a:path w="639832" h="639832">
                <a:moveTo>
                  <a:pt x="0" y="0"/>
                </a:moveTo>
                <a:lnTo>
                  <a:pt x="639833" y="0"/>
                </a:lnTo>
                <a:lnTo>
                  <a:pt x="639833" y="639833"/>
                </a:lnTo>
                <a:lnTo>
                  <a:pt x="0" y="6398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6" name="Freeform 86"/>
          <p:cNvSpPr/>
          <p:nvPr/>
        </p:nvSpPr>
        <p:spPr>
          <a:xfrm>
            <a:off x="2615916" y="2902236"/>
            <a:ext cx="415973" cy="415973"/>
          </a:xfrm>
          <a:custGeom>
            <a:avLst/>
            <a:gdLst/>
            <a:ahLst/>
            <a:cxnLst/>
            <a:rect l="l" t="t" r="r" b="b"/>
            <a:pathLst>
              <a:path w="623959" h="623959">
                <a:moveTo>
                  <a:pt x="0" y="0"/>
                </a:moveTo>
                <a:lnTo>
                  <a:pt x="623960" y="0"/>
                </a:lnTo>
                <a:lnTo>
                  <a:pt x="623960" y="623960"/>
                </a:lnTo>
                <a:lnTo>
                  <a:pt x="0" y="623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7" name="Freeform 87"/>
          <p:cNvSpPr/>
          <p:nvPr/>
        </p:nvSpPr>
        <p:spPr>
          <a:xfrm>
            <a:off x="227646" y="2810517"/>
            <a:ext cx="448583" cy="448583"/>
          </a:xfrm>
          <a:custGeom>
            <a:avLst/>
            <a:gdLst/>
            <a:ahLst/>
            <a:cxnLst/>
            <a:rect l="l" t="t" r="r" b="b"/>
            <a:pathLst>
              <a:path w="672874" h="672874">
                <a:moveTo>
                  <a:pt x="0" y="0"/>
                </a:moveTo>
                <a:lnTo>
                  <a:pt x="672874" y="0"/>
                </a:lnTo>
                <a:lnTo>
                  <a:pt x="672874" y="672874"/>
                </a:lnTo>
                <a:lnTo>
                  <a:pt x="0" y="6728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8" name="Freeform 88"/>
          <p:cNvSpPr/>
          <p:nvPr/>
        </p:nvSpPr>
        <p:spPr>
          <a:xfrm>
            <a:off x="191460" y="843185"/>
            <a:ext cx="319285" cy="319285"/>
          </a:xfrm>
          <a:custGeom>
            <a:avLst/>
            <a:gdLst/>
            <a:ahLst/>
            <a:cxnLst/>
            <a:rect l="l" t="t" r="r" b="b"/>
            <a:pathLst>
              <a:path w="478928" h="478928">
                <a:moveTo>
                  <a:pt x="0" y="0"/>
                </a:moveTo>
                <a:lnTo>
                  <a:pt x="478928" y="0"/>
                </a:lnTo>
                <a:lnTo>
                  <a:pt x="478928" y="478927"/>
                </a:lnTo>
                <a:lnTo>
                  <a:pt x="0" y="4789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9" name="Freeform 89"/>
          <p:cNvSpPr/>
          <p:nvPr/>
        </p:nvSpPr>
        <p:spPr>
          <a:xfrm>
            <a:off x="198407" y="2104700"/>
            <a:ext cx="442729" cy="442729"/>
          </a:xfrm>
          <a:custGeom>
            <a:avLst/>
            <a:gdLst/>
            <a:ahLst/>
            <a:cxnLst/>
            <a:rect l="l" t="t" r="r" b="b"/>
            <a:pathLst>
              <a:path w="664093" h="664094">
                <a:moveTo>
                  <a:pt x="0" y="0"/>
                </a:moveTo>
                <a:lnTo>
                  <a:pt x="664093" y="0"/>
                </a:lnTo>
                <a:lnTo>
                  <a:pt x="664093" y="664094"/>
                </a:lnTo>
                <a:lnTo>
                  <a:pt x="0" y="6640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0" name="Freeform 90"/>
          <p:cNvSpPr/>
          <p:nvPr/>
        </p:nvSpPr>
        <p:spPr>
          <a:xfrm>
            <a:off x="6441619" y="2894606"/>
            <a:ext cx="2230855" cy="1810912"/>
          </a:xfrm>
          <a:custGeom>
            <a:avLst/>
            <a:gdLst/>
            <a:ahLst/>
            <a:cxnLst/>
            <a:rect l="l" t="t" r="r" b="b"/>
            <a:pathLst>
              <a:path w="3346283" h="2716368">
                <a:moveTo>
                  <a:pt x="0" y="0"/>
                </a:moveTo>
                <a:lnTo>
                  <a:pt x="3346283" y="0"/>
                </a:lnTo>
                <a:lnTo>
                  <a:pt x="3346283" y="2716368"/>
                </a:lnTo>
                <a:lnTo>
                  <a:pt x="0" y="2716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1" name="Freeform 91"/>
          <p:cNvSpPr/>
          <p:nvPr/>
        </p:nvSpPr>
        <p:spPr>
          <a:xfrm>
            <a:off x="6401249" y="4928196"/>
            <a:ext cx="2230855" cy="1810912"/>
          </a:xfrm>
          <a:custGeom>
            <a:avLst/>
            <a:gdLst/>
            <a:ahLst/>
            <a:cxnLst/>
            <a:rect l="l" t="t" r="r" b="b"/>
            <a:pathLst>
              <a:path w="3346283" h="2716368">
                <a:moveTo>
                  <a:pt x="0" y="0"/>
                </a:moveTo>
                <a:lnTo>
                  <a:pt x="3346282" y="0"/>
                </a:lnTo>
                <a:lnTo>
                  <a:pt x="3346282" y="2716368"/>
                </a:lnTo>
                <a:lnTo>
                  <a:pt x="0" y="2716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4" name="Group 94"/>
          <p:cNvGrpSpPr/>
          <p:nvPr/>
        </p:nvGrpSpPr>
        <p:grpSpPr>
          <a:xfrm>
            <a:off x="3509739" y="271883"/>
            <a:ext cx="792783" cy="792783"/>
            <a:chOff x="0" y="0"/>
            <a:chExt cx="1585565" cy="1585565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1585565" cy="1585565"/>
            </a:xfrm>
            <a:custGeom>
              <a:avLst/>
              <a:gdLst/>
              <a:ahLst/>
              <a:cxnLst/>
              <a:rect l="l" t="t" r="r" b="b"/>
              <a:pathLst>
                <a:path w="1585565" h="1585565">
                  <a:moveTo>
                    <a:pt x="0" y="0"/>
                  </a:moveTo>
                  <a:lnTo>
                    <a:pt x="1585565" y="0"/>
                  </a:lnTo>
                  <a:lnTo>
                    <a:pt x="1585565" y="1585565"/>
                  </a:lnTo>
                  <a:lnTo>
                    <a:pt x="0" y="1585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6" name="Group 96"/>
          <p:cNvGrpSpPr/>
          <p:nvPr/>
        </p:nvGrpSpPr>
        <p:grpSpPr>
          <a:xfrm>
            <a:off x="4726749" y="271883"/>
            <a:ext cx="810247" cy="810247"/>
            <a:chOff x="0" y="0"/>
            <a:chExt cx="1620493" cy="1620493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1620493" cy="1620493"/>
            </a:xfrm>
            <a:custGeom>
              <a:avLst/>
              <a:gdLst/>
              <a:ahLst/>
              <a:cxnLst/>
              <a:rect l="l" t="t" r="r" b="b"/>
              <a:pathLst>
                <a:path w="1620493" h="1620493">
                  <a:moveTo>
                    <a:pt x="0" y="0"/>
                  </a:moveTo>
                  <a:lnTo>
                    <a:pt x="1620493" y="0"/>
                  </a:lnTo>
                  <a:lnTo>
                    <a:pt x="1620493" y="1620493"/>
                  </a:lnTo>
                  <a:lnTo>
                    <a:pt x="0" y="1620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8" name="Freeform 98"/>
          <p:cNvSpPr/>
          <p:nvPr/>
        </p:nvSpPr>
        <p:spPr>
          <a:xfrm>
            <a:off x="3789699" y="559522"/>
            <a:ext cx="217506" cy="217506"/>
          </a:xfrm>
          <a:custGeom>
            <a:avLst/>
            <a:gdLst/>
            <a:ahLst/>
            <a:cxnLst/>
            <a:rect l="l" t="t" r="r" b="b"/>
            <a:pathLst>
              <a:path w="326259" h="326259">
                <a:moveTo>
                  <a:pt x="0" y="0"/>
                </a:moveTo>
                <a:lnTo>
                  <a:pt x="326260" y="0"/>
                </a:lnTo>
                <a:lnTo>
                  <a:pt x="326260" y="326260"/>
                </a:lnTo>
                <a:lnTo>
                  <a:pt x="0" y="3262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99" name="Freeform 99"/>
          <p:cNvSpPr/>
          <p:nvPr/>
        </p:nvSpPr>
        <p:spPr>
          <a:xfrm>
            <a:off x="5079225" y="573229"/>
            <a:ext cx="190092" cy="190092"/>
          </a:xfrm>
          <a:custGeom>
            <a:avLst/>
            <a:gdLst/>
            <a:ahLst/>
            <a:cxnLst/>
            <a:rect l="l" t="t" r="r" b="b"/>
            <a:pathLst>
              <a:path w="285138" h="285138">
                <a:moveTo>
                  <a:pt x="0" y="0"/>
                </a:moveTo>
                <a:lnTo>
                  <a:pt x="285138" y="0"/>
                </a:lnTo>
                <a:lnTo>
                  <a:pt x="285138" y="285138"/>
                </a:lnTo>
                <a:lnTo>
                  <a:pt x="0" y="28513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04" name="Freeform 104"/>
          <p:cNvSpPr/>
          <p:nvPr/>
        </p:nvSpPr>
        <p:spPr>
          <a:xfrm>
            <a:off x="8932411" y="5211438"/>
            <a:ext cx="3001031" cy="878586"/>
          </a:xfrm>
          <a:custGeom>
            <a:avLst/>
            <a:gdLst/>
            <a:ahLst/>
            <a:cxnLst/>
            <a:rect l="l" t="t" r="r" b="b"/>
            <a:pathLst>
              <a:path w="6002062" h="1757172">
                <a:moveTo>
                  <a:pt x="0" y="0"/>
                </a:moveTo>
                <a:lnTo>
                  <a:pt x="6002062" y="0"/>
                </a:lnTo>
                <a:lnTo>
                  <a:pt x="6002062" y="1757172"/>
                </a:lnTo>
                <a:lnTo>
                  <a:pt x="0" y="175717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106" name="TextBox 105"/>
          <p:cNvSpPr txBox="1"/>
          <p:nvPr/>
        </p:nvSpPr>
        <p:spPr>
          <a:xfrm>
            <a:off x="21150" y="129639"/>
            <a:ext cx="3451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Библиотечно-</a:t>
            </a:r>
            <a:b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информационный центр №1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21381" y="1690916"/>
            <a:ext cx="1861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206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t-RU" sz="16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5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8" name="Рисунок 10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94" y="1025067"/>
            <a:ext cx="1802350" cy="1471113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78" y="3034807"/>
            <a:ext cx="1799621" cy="1528227"/>
          </a:xfrm>
          <a:prstGeom prst="rect">
            <a:avLst/>
          </a:prstGeom>
        </p:spPr>
      </p:pic>
      <p:pic>
        <p:nvPicPr>
          <p:cNvPr id="110" name="Рисунок 10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08" y="5058229"/>
            <a:ext cx="1842091" cy="1530830"/>
          </a:xfrm>
          <a:prstGeom prst="rect">
            <a:avLst/>
          </a:prstGeom>
        </p:spPr>
      </p:pic>
      <p:sp>
        <p:nvSpPr>
          <p:cNvPr id="75" name="Прямоугольник 74"/>
          <p:cNvSpPr/>
          <p:nvPr/>
        </p:nvSpPr>
        <p:spPr>
          <a:xfrm>
            <a:off x="8757518" y="1007593"/>
            <a:ext cx="320306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в конкурсах: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Республиканский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фото-видео конкурсе «Семья в ФОКУСЕ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Межрегиональный конкурс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буктрейлеров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«С книгой по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жизни»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конкурс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МБУ «ЦБС» «Энергия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творчества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Работали по программам: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Россия – Родина моя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!»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Встреча с книгой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Уличная акция «Любовь 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верность»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Праздник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«Моя родина – Татарстан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!»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Вечер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отдыха «Люди пожилые, сердцем молодые!»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​​​​​​​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Вечер «Дарим Вам тепло души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 по интересам: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«Светлячок» - для дошкольников,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«Гармония» с советом инвалидов 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Организованные конкурсы: 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Городской творческий конкурс «Мой подарок папе»   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3"/>
          <a:stretch/>
        </p:blipFill>
        <p:spPr>
          <a:xfrm>
            <a:off x="236499" y="4482265"/>
            <a:ext cx="1071840" cy="1038611"/>
          </a:xfrm>
          <a:prstGeom prst="ellipse">
            <a:avLst/>
          </a:prstGeom>
          <a:ln w="63500" cap="rnd">
            <a:solidFill>
              <a:srgbClr val="4472C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3531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0" y="175846"/>
            <a:ext cx="3147646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0207" y="175845"/>
            <a:ext cx="1072662" cy="10023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1129" y="175846"/>
            <a:ext cx="1046285" cy="100232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169" y="741382"/>
            <a:ext cx="295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ГЭС,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бульвар Ямашева, д. 4/14 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9564" y="1763547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2620,2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t-RU" sz="16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baseline="5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6551149" y="163219"/>
            <a:ext cx="4947907" cy="469149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81412" y="1756179"/>
            <a:ext cx="1646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233 102 книги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4265" y="3062764"/>
            <a:ext cx="92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12733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050" y="1487500"/>
            <a:ext cx="145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щадь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93097" y="1508563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1728" y="2810370"/>
            <a:ext cx="166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050" y="2152118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щение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31889" y="2394421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719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7525" y="2126205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мероприятий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3096" y="2420554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146006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72063" y="3867274"/>
            <a:ext cx="6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 flipH="1">
            <a:off x="4529199" y="5323378"/>
            <a:ext cx="71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382" y="4198081"/>
            <a:ext cx="44273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гордимся тем, что библиотека является местом, где каждый может найти вдохновение и возможность для саморазвития.</a:t>
            </a:r>
          </a:p>
          <a:p>
            <a:pPr algn="just"/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этом году были запущены 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несколько новых инициатив, направленных на привлечение 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детей, молодежи 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семей, организованы 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фестивали, мастер-классы, встречи 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авторами. 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30" y="6058724"/>
            <a:ext cx="4305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Регина </a:t>
            </a:r>
            <a:r>
              <a:rPr lang="ru-RU" sz="14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Нурфаязовна</a:t>
            </a:r>
            <a:endParaRPr lang="ru-RU" sz="1400" dirty="0" smtClean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Каюмова,</a:t>
            </a:r>
          </a:p>
          <a:p>
            <a:r>
              <a:rPr lang="ru-RU" sz="1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аместитель директора МБУ «ЦБС»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96932" y="1055775"/>
            <a:ext cx="30010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Фестивали: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Читающий город»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Искусство объединяет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!»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Доброфест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Территория здоровья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31889" y="3175945"/>
            <a:ext cx="3751193" cy="136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Организация обслуживания</a:t>
            </a:r>
            <a:br>
              <a:rPr lang="tt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t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t-RU" sz="1400" dirty="0">
                <a:latin typeface="Arial" panose="020B0604020202020204" pitchFamily="34" charset="0"/>
                <a:cs typeface="Arial" panose="020B0604020202020204" pitchFamily="34" charset="0"/>
              </a:rPr>
              <a:t>населения города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Детские и взрослые мероприятия </a:t>
            </a:r>
          </a:p>
          <a:p>
            <a:r>
              <a:rPr lang="tt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Мастер-классы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t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t-RU" sz="1600" baseline="50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-6510" y="187294"/>
            <a:ext cx="3065699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362121" y="180989"/>
            <a:ext cx="1072662" cy="1002323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08730" y="182937"/>
            <a:ext cx="1046285" cy="1002322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 rot="10800000">
            <a:off x="6723528" y="157583"/>
            <a:ext cx="5473905" cy="483300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38763" y="228572"/>
            <a:ext cx="3794681" cy="338554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года и достижения 2024 г.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13" y="127098"/>
            <a:ext cx="3477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Центральная городская библиотека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51044" y="863562"/>
            <a:ext cx="2230855" cy="1810912"/>
            <a:chOff x="6490380" y="748032"/>
            <a:chExt cx="2230855" cy="1877006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051715" y="2847760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библиотеки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2" y="1578747"/>
            <a:ext cx="402377" cy="4023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79" y="1552926"/>
            <a:ext cx="408808" cy="4088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51" y="2207481"/>
            <a:ext cx="426555" cy="42655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16" y="2902236"/>
            <a:ext cx="415973" cy="41597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" y="2889137"/>
            <a:ext cx="448583" cy="44858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5" y="748032"/>
            <a:ext cx="319285" cy="3192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2" y="2231745"/>
            <a:ext cx="442729" cy="442729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6451044" y="2803128"/>
            <a:ext cx="2230855" cy="1810912"/>
            <a:chOff x="6490380" y="748032"/>
            <a:chExt cx="2230855" cy="187700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6471692" y="4839309"/>
            <a:ext cx="2230855" cy="1810912"/>
            <a:chOff x="6490380" y="748032"/>
            <a:chExt cx="2230855" cy="1877006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/>
          <a:srcRect l="4464" t="11969" r="3410" b="6829"/>
          <a:stretch/>
        </p:blipFill>
        <p:spPr>
          <a:xfrm>
            <a:off x="6509130" y="1132910"/>
            <a:ext cx="1969554" cy="12014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t="11227" r="3867" b="5894"/>
          <a:stretch/>
        </p:blipFill>
        <p:spPr>
          <a:xfrm>
            <a:off x="6545515" y="3059589"/>
            <a:ext cx="1929419" cy="12907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252" y="5087867"/>
            <a:ext cx="1836846" cy="129790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836842" y="2581832"/>
            <a:ext cx="31057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Гранты: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«Книжный фестиваль «Время читать!»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394 500,00 руб.).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«Графический мир слов»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(474 080,00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руб.).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887040" y="4104719"/>
            <a:ext cx="31144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Победа в конкурсах: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Победа во Всероссийском конкурсе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Технобаттл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: трансформация обслуживания пользователей в библиотеках»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 место 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республиканском конкурсе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«Читающему поколению»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Победа 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республиканском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конкурсе «Лучший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библиотекарь года по работе с молодежью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 descr="D:\ДОКУМЕНТЫ\Каюмова Р. Н\ФОТО ПРОЕКТЫ-20240305T111230Z-001\ФОТО ПРОЕКТЫ\IMG_3939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7" t="21373" r="23181" b="38274"/>
          <a:stretch/>
        </p:blipFill>
        <p:spPr bwMode="auto">
          <a:xfrm>
            <a:off x="176050" y="4596722"/>
            <a:ext cx="1019568" cy="1069754"/>
          </a:xfrm>
          <a:prstGeom prst="ellipse">
            <a:avLst/>
          </a:prstGeom>
          <a:ln w="63500" cap="rnd">
            <a:solidFill>
              <a:srgbClr val="4472C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" b="19869"/>
          <a:stretch/>
        </p:blipFill>
        <p:spPr>
          <a:xfrm>
            <a:off x="3476266" y="265793"/>
            <a:ext cx="886870" cy="84171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44" y="257914"/>
            <a:ext cx="880051" cy="80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7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0" y="175846"/>
            <a:ext cx="3147646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0207" y="175845"/>
            <a:ext cx="1072662" cy="10023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1129" y="175846"/>
            <a:ext cx="1046285" cy="100232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2209" y="686064"/>
            <a:ext cx="3080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Новый город, пр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Мира,61 (17/15)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848" y="1720151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362,2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t-RU" sz="16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5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6551149" y="163219"/>
            <a:ext cx="4947907" cy="469149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2633" y="1679695"/>
            <a:ext cx="1646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29483 книг 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9369" y="3080153"/>
            <a:ext cx="92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4976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050" y="1487500"/>
            <a:ext cx="145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щадь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6950" y="1437925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1728" y="2810370"/>
            <a:ext cx="166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050" y="2152118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щение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55909" y="2370395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296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7525" y="2126205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мероприятий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3706" y="2405887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46250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18832" y="3935184"/>
            <a:ext cx="6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3383329" y="5304077"/>
            <a:ext cx="685751" cy="102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6364" y="4339432"/>
            <a:ext cx="4695151" cy="1475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Библиотека получила грант Правительства Республики Татарстан, что позволило реализовать множество интересных мероприятий для детей и 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. Сотрудники 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внедрили 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новые идеи и методы работы, делая библиотеку увлекательным местом для общения и досуга. 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089" y="5951032"/>
            <a:ext cx="4305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Диляра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Накиповна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b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Титаренко,</a:t>
            </a:r>
          </a:p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заведующая Центральной детской библиотеки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68356" y="650631"/>
            <a:ext cx="3646441" cy="60939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Гранты: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Победа в гранте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Правительства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РТ для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поддержки лучших творческих коллективов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культуры и искусства в 2024 г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fontAlgn="base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Фестивали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71450" indent="-171450" fontAlgn="base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Фестиваль «Семья и Книга»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Семейный фестиваль «Эко-Креатив: забота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природе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библиотеки: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Экологический клуб «ЭКО –путешественники».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Библиотечный проект «Нас после школы ждет библиотека».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Библиотечный проект  «Букет здоровых привычек».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Победа в конкурсах: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Молодежный конкурс творческих    работ «Арт-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принт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конкурс проектов «Энергия творчества»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Онлайн-конкурс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буктрейлеров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для библиотекарей «Великий писатель земли русской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Всероссийский 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конкурс чтецов «Поэзии чудесный гений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семинара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Поддержка и развитие читательской и информационной среды ребенка через сотрудничество муниципальных и школьных библиотек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10023" y="3179378"/>
            <a:ext cx="3243042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Детские и взрослые мероприятия </a:t>
            </a:r>
          </a:p>
          <a:p>
            <a:pPr marL="285750" indent="-285750">
              <a:buFontTx/>
              <a:buChar char="-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Мастер-классы</a:t>
            </a:r>
            <a:endParaRPr lang="tt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Компьютерный зал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t-RU" sz="1600" baseline="5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-6510" y="187294"/>
            <a:ext cx="3065699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362121" y="180989"/>
            <a:ext cx="1072662" cy="1002323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08730" y="182937"/>
            <a:ext cx="1046285" cy="1002322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 rot="10800000">
            <a:off x="6723528" y="157583"/>
            <a:ext cx="5473905" cy="483300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38763" y="228572"/>
            <a:ext cx="3794681" cy="338554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года и достижения 2024 г.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13" y="127098"/>
            <a:ext cx="3477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Центральная детская библиотека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353065" y="790504"/>
            <a:ext cx="2230855" cy="1810912"/>
            <a:chOff x="6490380" y="748032"/>
            <a:chExt cx="2230855" cy="1877006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121076" y="2865057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библиотеки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2" y="1578747"/>
            <a:ext cx="402377" cy="4023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79" y="1552926"/>
            <a:ext cx="408808" cy="4088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51" y="2207481"/>
            <a:ext cx="426555" cy="42655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16" y="2902236"/>
            <a:ext cx="415973" cy="41597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" y="2889137"/>
            <a:ext cx="448583" cy="44858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1" y="747516"/>
            <a:ext cx="319285" cy="3192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2" y="2231745"/>
            <a:ext cx="442729" cy="442729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6295537" y="2877662"/>
            <a:ext cx="2230855" cy="1810912"/>
            <a:chOff x="6490380" y="748032"/>
            <a:chExt cx="2230855" cy="187700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6321314" y="4789436"/>
            <a:ext cx="2230855" cy="1810912"/>
            <a:chOff x="6490380" y="748032"/>
            <a:chExt cx="2230855" cy="1877006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9" t="7876" r="5317" b="9026"/>
          <a:stretch/>
        </p:blipFill>
        <p:spPr>
          <a:xfrm>
            <a:off x="6477526" y="5008997"/>
            <a:ext cx="1854082" cy="13409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199" y="3093737"/>
            <a:ext cx="1890206" cy="134213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8" t="23366" r="8153" b="18020"/>
          <a:stretch/>
        </p:blipFill>
        <p:spPr>
          <a:xfrm>
            <a:off x="6503195" y="1077723"/>
            <a:ext cx="1897863" cy="13483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t="7049" r="9331" b="8870"/>
          <a:stretch/>
        </p:blipFill>
        <p:spPr>
          <a:xfrm>
            <a:off x="4728293" y="271603"/>
            <a:ext cx="850615" cy="81403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2" t="25346" r="15238" b="20000"/>
          <a:stretch/>
        </p:blipFill>
        <p:spPr>
          <a:xfrm>
            <a:off x="3488459" y="250379"/>
            <a:ext cx="848929" cy="8530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0" t="19406" r="26567" b="52739"/>
          <a:stretch/>
        </p:blipFill>
        <p:spPr>
          <a:xfrm>
            <a:off x="351102" y="4576525"/>
            <a:ext cx="1030084" cy="1095262"/>
          </a:xfrm>
          <a:prstGeom prst="ellipse">
            <a:avLst/>
          </a:prstGeom>
          <a:ln w="63500" cap="rnd">
            <a:solidFill>
              <a:srgbClr val="4472C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4051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0" y="175846"/>
            <a:ext cx="3147646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0207" y="175845"/>
            <a:ext cx="1072662" cy="10023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1129" y="175846"/>
            <a:ext cx="1046285" cy="100232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690" y="686739"/>
            <a:ext cx="2863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п. ЗЯБ,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ул. Х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Такташа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д.45 (6/11)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848" y="1720151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166,6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t-RU" sz="16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5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6551149" y="163219"/>
            <a:ext cx="4947907" cy="469149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2633" y="1679695"/>
            <a:ext cx="1646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31000 книг 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9623" y="3072308"/>
            <a:ext cx="92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3001 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050" y="1487500"/>
            <a:ext cx="145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щадь 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6950" y="1437925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1728" y="2810370"/>
            <a:ext cx="166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050" y="2152118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</a:t>
            </a:r>
            <a:r>
              <a:rPr lang="ru-RU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ение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31889" y="2352173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116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7525" y="2126205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мероприятий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2126" y="2405887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29516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41715" y="4207386"/>
            <a:ext cx="6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2858819" y="5207330"/>
            <a:ext cx="685751" cy="102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2613" y="4532324"/>
            <a:ext cx="38942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этом году библиотека успешно провела множество мероприятий, увеличила число читателей и обновила книжный фонд, что способствовало росту культурного уровня сообщества.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149" y="5909478"/>
            <a:ext cx="4305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Фирдая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Борисовна    </a:t>
            </a:r>
            <a:b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Зиганшина,</a:t>
            </a:r>
          </a:p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заведующая библиотекой - филиалом №1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62734" y="648948"/>
            <a:ext cx="3001031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Победа в конкурсах:</a:t>
            </a:r>
          </a:p>
          <a:p>
            <a:pPr>
              <a:buClr>
                <a:srgbClr val="00B0F0"/>
              </a:buClr>
            </a:pPr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Всемирный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конкурс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Межрегиональной общественной организации «Всемирный конгресс татар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«Солдат альбомы - 2024</a:t>
            </a: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Международный творческий конкурс «Души и сердца вдохновенье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Всероссийской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конкурс «День защитника отечества-2024</a:t>
            </a: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Всероссийский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конкурс </a:t>
            </a: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Пушкину сквозь время и пространство</a:t>
            </a: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Всероссийский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конкурс чтецов «Поэзии чудесный гений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Всероссийский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видео конкурс чтецов «Певец добра и мира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Всероссийский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видео конкурс чтецов «105 лет вместе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Всероссийский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онлайн - конкурс буктрейлеров «Великий писатель земли русской», посвященный 100 -летию В. П. </a:t>
            </a: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Астафьева;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Всероссийский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конкурс литературных инсталляций «Пока не разобрали»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Профессиональный конкурс «Энергия творчества» среди структурных подразделений МБУ «ЦБС</a:t>
            </a: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»;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24716" y="3221776"/>
            <a:ext cx="2733600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Культурно – массовые мероприятия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Ксерокопирование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Конкурсы</a:t>
            </a:r>
          </a:p>
          <a:p>
            <a:endParaRPr lang="tt-RU" sz="1600" baseline="5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-6510" y="187294"/>
            <a:ext cx="3065699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362121" y="180989"/>
            <a:ext cx="1072662" cy="1002323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08730" y="182937"/>
            <a:ext cx="1046285" cy="1002322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 rot="10800000">
            <a:off x="6723528" y="157583"/>
            <a:ext cx="5473905" cy="483300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38763" y="228572"/>
            <a:ext cx="3794681" cy="338554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года и достижения 2024 г.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13" y="216834"/>
            <a:ext cx="3341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Библиотека-филиал №1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51044" y="863562"/>
            <a:ext cx="2230855" cy="1810912"/>
            <a:chOff x="6490380" y="748032"/>
            <a:chExt cx="2230855" cy="1877006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121076" y="2865057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библиотеки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r="7888"/>
          <a:stretch/>
        </p:blipFill>
        <p:spPr>
          <a:xfrm>
            <a:off x="6599880" y="1002827"/>
            <a:ext cx="1858000" cy="14732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2" y="1578747"/>
            <a:ext cx="402377" cy="4023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79" y="1552926"/>
            <a:ext cx="408808" cy="4088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51" y="2207481"/>
            <a:ext cx="426555" cy="42655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16" y="2902236"/>
            <a:ext cx="415973" cy="41597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" y="2889137"/>
            <a:ext cx="448583" cy="44858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5" y="748032"/>
            <a:ext cx="319285" cy="3192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2" y="2231745"/>
            <a:ext cx="442729" cy="442729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6441619" y="2894606"/>
            <a:ext cx="2230855" cy="1810912"/>
            <a:chOff x="6490380" y="748032"/>
            <a:chExt cx="2230855" cy="187700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6401248" y="4928196"/>
            <a:ext cx="2230855" cy="1810912"/>
            <a:chOff x="6490380" y="748032"/>
            <a:chExt cx="2230855" cy="1877006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7133" y="3014180"/>
            <a:ext cx="1799086" cy="157176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5333" y="5045638"/>
            <a:ext cx="1723558" cy="15717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t="26032" r="78725" b="51220"/>
          <a:stretch/>
        </p:blipFill>
        <p:spPr>
          <a:xfrm>
            <a:off x="256877" y="4676043"/>
            <a:ext cx="1085493" cy="1061295"/>
          </a:xfrm>
          <a:prstGeom prst="ellipse">
            <a:avLst/>
          </a:prstGeom>
          <a:ln w="63500" cap="rnd">
            <a:solidFill>
              <a:srgbClr val="4472C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7" t="36422" r="16189" b="30569"/>
          <a:stretch/>
        </p:blipFill>
        <p:spPr>
          <a:xfrm>
            <a:off x="3504694" y="254586"/>
            <a:ext cx="869957" cy="8175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00" y="279953"/>
            <a:ext cx="775383" cy="77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3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0" y="175846"/>
            <a:ext cx="3147646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0207" y="175845"/>
            <a:ext cx="1072662" cy="10023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1129" y="175846"/>
            <a:ext cx="1046285" cy="100232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4986" y="633306"/>
            <a:ext cx="33233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ЗЯБ,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ул. Низаметдинова д.9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(15/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848" y="1720151"/>
            <a:ext cx="2481943" cy="36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58,8 </a:t>
            </a: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5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6551149" y="163219"/>
            <a:ext cx="4947907" cy="469149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2633" y="1679695"/>
            <a:ext cx="1646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15169 книг 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5966" y="3095765"/>
            <a:ext cx="92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13408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050" y="1487500"/>
            <a:ext cx="145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щадь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6950" y="1437925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1728" y="2810370"/>
            <a:ext cx="166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050" y="2152118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щение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19441" y="2402368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1701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7525" y="2126205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мероприятий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7285" y="2370548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1354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7236" y="4072583"/>
            <a:ext cx="6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5005171" y="5360251"/>
            <a:ext cx="685751" cy="102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9425" y="4455779"/>
            <a:ext cx="3894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Богатство библиотеки – не только в ее книжных сокровищах, главное богатство – это читатели, верные друзья книги и библиотеки.  На них библиотеки  держатся, благодаря им  не падает её престиж в местном 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сообществе…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958" y="5840774"/>
            <a:ext cx="47146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Эльвира </a:t>
            </a:r>
            <a:r>
              <a:rPr lang="ru-RU" sz="14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Ильдусовна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Шайхиева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заведующая библиотекой-филиалом №3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27364" y="768912"/>
            <a:ext cx="344040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Участие в конкурсах: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Всероссийский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конкурс «Читаем всей семьей»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конкурс проектов МБУ «ЦБС» «Энергия творчества»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конкурс МБУ «ЦБС» «Афиши и события: библиотечный дизайн-конкурс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Конкурс первичной профсоюзной организации МБУ «ЦБС» «В объективе МАМА»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Городской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конкурс «Читающая семья Челнов-2024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Организованные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конкурсы: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Городской творческий конкурс «Семья сокровище души»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Городской творческий конкурс «Осень в книгах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ru-RU" sz="800" dirty="0">
              <a:latin typeface="Arial Bold"/>
              <a:cs typeface="Times New Roman" pitchFamily="18" charset="0"/>
            </a:endParaRPr>
          </a:p>
          <a:p>
            <a:pPr>
              <a:buClr>
                <a:srgbClr val="00B0F0"/>
              </a:buClr>
            </a:pPr>
            <a:r>
              <a:rPr lang="ru-RU" dirty="0">
                <a:latin typeface="Arial Bold"/>
                <a:cs typeface="Times New Roman" pitchFamily="18" charset="0"/>
              </a:rPr>
              <a:t>Программы и клубы: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Программа «Звездная россыпь юбиляров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Клуб «Огонек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>
              <a:buClr>
                <a:srgbClr val="00B0F0"/>
              </a:buClr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</a:pPr>
            <a:r>
              <a:rPr lang="ru-RU" dirty="0" smtClean="0">
                <a:latin typeface="Arial Bold"/>
                <a:cs typeface="Times New Roman" pitchFamily="18" charset="0"/>
              </a:rPr>
              <a:t>Мероприятия </a:t>
            </a:r>
            <a:r>
              <a:rPr lang="ru-RU" dirty="0">
                <a:latin typeface="Arial Bold"/>
                <a:cs typeface="Times New Roman" pitchFamily="18" charset="0"/>
              </a:rPr>
              <a:t>по программе </a:t>
            </a:r>
            <a:r>
              <a:rPr lang="ru-RU" dirty="0" smtClean="0">
                <a:latin typeface="Arial Bold"/>
                <a:cs typeface="Times New Roman" pitchFamily="18" charset="0"/>
              </a:rPr>
              <a:t>«Пушкинская карта»:</a:t>
            </a:r>
            <a:endParaRPr lang="ru-RU" dirty="0">
              <a:latin typeface="Arial Bold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Устный журнал «Анна Ахматова: голос Серебряного века»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Литературная игра «Эрудит-лото» </a:t>
            </a:r>
          </a:p>
          <a:p>
            <a:pPr>
              <a:buClr>
                <a:srgbClr val="00B0F0"/>
              </a:buClr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24716" y="3221776"/>
            <a:ext cx="2733600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Детские и взрослые мероприятия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Ксерокопирование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Мастер-классы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t-RU" sz="1600" baseline="5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-6510" y="187294"/>
            <a:ext cx="3065699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362121" y="216834"/>
            <a:ext cx="1072662" cy="966478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08730" y="182937"/>
            <a:ext cx="1046285" cy="1002322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 rot="10800000">
            <a:off x="6723528" y="157583"/>
            <a:ext cx="5473905" cy="483300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38763" y="228572"/>
            <a:ext cx="3794681" cy="338554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года и достижения 2024 г.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13" y="216834"/>
            <a:ext cx="3341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Библиотека-филиал №3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51044" y="863562"/>
            <a:ext cx="2230855" cy="1810912"/>
            <a:chOff x="6490380" y="748032"/>
            <a:chExt cx="2230855" cy="1877006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121076" y="2865057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библиотеки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2" y="1578747"/>
            <a:ext cx="402377" cy="4023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79" y="1552926"/>
            <a:ext cx="408808" cy="4088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51" y="2207481"/>
            <a:ext cx="426555" cy="42655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16" y="2902236"/>
            <a:ext cx="415973" cy="41597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" y="2889137"/>
            <a:ext cx="448583" cy="44858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5" y="748032"/>
            <a:ext cx="319285" cy="3192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2" y="2231745"/>
            <a:ext cx="442729" cy="442729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6441619" y="2894606"/>
            <a:ext cx="2230855" cy="1810912"/>
            <a:chOff x="6490380" y="748032"/>
            <a:chExt cx="2230855" cy="187700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6401248" y="4928196"/>
            <a:ext cx="2230855" cy="1810912"/>
            <a:chOff x="6490380" y="748032"/>
            <a:chExt cx="2230855" cy="1877006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5" name="Picture 1" descr="C:\Users\Filial\Desktop\ДОКУМЕНТЫ\мероприятия 2024\Мероприятия октябрь\День пожилых людей\Литературно-музыкальная гостиная «В сердце молодость поет!»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83" y="5138166"/>
            <a:ext cx="1990585" cy="138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ilial\Desktop\ДОКУМЕНТЫ\мероприятия 2024\Мероприятия октябрь\3ф.Экскурсия Есть страна Читалия(6+)\3ф. Экскурсия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70" y="3134478"/>
            <a:ext cx="1967314" cy="135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ilial\Desktop\ДОКУМЕНТЫ\мероприятия 2024\Мероприятия сентябрь\День открытых дверей\3ф. День открытых дверей (4)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2"/>
          <a:stretch/>
        </p:blipFill>
        <p:spPr bwMode="auto">
          <a:xfrm>
            <a:off x="6570332" y="1077364"/>
            <a:ext cx="1966509" cy="135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 descr="C:\Users\Filial\Downloads\1725710095766.pn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4831" r="4348" b="3865"/>
          <a:stretch/>
        </p:blipFill>
        <p:spPr bwMode="auto">
          <a:xfrm>
            <a:off x="4707344" y="246362"/>
            <a:ext cx="890508" cy="86336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C:\Users\Filial\Desktop\куар код телеграм.jpg"/>
          <p:cNvPicPr>
            <a:picLocks noChangeAspect="1" noChangeArrowheads="1"/>
          </p:cNvPicPr>
          <p:nvPr/>
        </p:nvPicPr>
        <p:blipFill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550" y="256222"/>
            <a:ext cx="865897" cy="86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Filial\Desktop\Persona_20241228_12053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71" y="4401337"/>
            <a:ext cx="1050767" cy="1087000"/>
          </a:xfrm>
          <a:prstGeom prst="ellipse">
            <a:avLst/>
          </a:prstGeom>
          <a:ln w="63500" cap="rnd">
            <a:solidFill>
              <a:srgbClr val="4472C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11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0" y="175846"/>
            <a:ext cx="3147646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0207" y="175845"/>
            <a:ext cx="1072662" cy="10023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1129" y="175846"/>
            <a:ext cx="1046285" cy="100232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560" y="642821"/>
            <a:ext cx="288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п. Сидоровка,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ул. Гвардейская, д.9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097" y="1767881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430,1</a:t>
            </a: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5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6551149" y="163219"/>
            <a:ext cx="4947907" cy="469149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57364" y="1707206"/>
            <a:ext cx="1646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30523 книг 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9542" y="3071945"/>
            <a:ext cx="92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050" y="1487500"/>
            <a:ext cx="145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щадь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6950" y="1437925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1728" y="2810370"/>
            <a:ext cx="166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050" y="2152118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щение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59817" y="2409649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135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7525" y="2126205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мероприятий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3875" y="2432820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22000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03059" y="4067423"/>
            <a:ext cx="6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4563835" y="5371041"/>
            <a:ext cx="685751" cy="102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7872" y="4496805"/>
            <a:ext cx="43844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прошедший год библиотека осуществила </a:t>
            </a:r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большую культурно-просветительскую 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работу, проведено множество массовых мероприятий для читателей разных возрастов. В том числе проходили мероприятия для молодёжи в рамках программы «Пушкинская карта». 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994" y="5808091"/>
            <a:ext cx="4305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Надежда </a:t>
            </a:r>
            <a:r>
              <a:rPr lang="ru-RU" sz="14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Николавена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b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Морозова,</a:t>
            </a:r>
          </a:p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заведующая библиотекой-филиалом №5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11418" y="1101743"/>
            <a:ext cx="300103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Победа в конкурсах: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конкурс проектов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«Энергия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творчества»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по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реализации программы «Пушкинская карта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Программы: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«Города России: секреты, маршруты, история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Семейные ценности в сказках»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Организованные конкурсы: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-творческий конкурс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буклуков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«Страницы войны, страницы Победы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26307" y="3200756"/>
            <a:ext cx="3214082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Детские и взрослые мероприятия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Ксерокопирование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обслуживания населения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t-RU" sz="1600" baseline="5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-6510" y="187294"/>
            <a:ext cx="3065699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362121" y="180989"/>
            <a:ext cx="1072662" cy="1002323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08730" y="182937"/>
            <a:ext cx="1046285" cy="1002322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 rot="10800000">
            <a:off x="6723528" y="157583"/>
            <a:ext cx="5473905" cy="483300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38763" y="228572"/>
            <a:ext cx="3794681" cy="338554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года и достижения 2024 г.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13" y="216834"/>
            <a:ext cx="3341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Библиотека-филиал №5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51044" y="863562"/>
            <a:ext cx="2230855" cy="1810912"/>
            <a:chOff x="6490380" y="748032"/>
            <a:chExt cx="2230855" cy="1877006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121076" y="2865057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библиотеки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2" y="1578747"/>
            <a:ext cx="402377" cy="4023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79" y="1552926"/>
            <a:ext cx="408808" cy="4088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51" y="2207481"/>
            <a:ext cx="426555" cy="42655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16" y="2902236"/>
            <a:ext cx="415973" cy="41597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" y="2889137"/>
            <a:ext cx="448583" cy="44858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5" y="748032"/>
            <a:ext cx="319285" cy="3192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2" y="2231745"/>
            <a:ext cx="442729" cy="442729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6441619" y="2894606"/>
            <a:ext cx="2230855" cy="1810912"/>
            <a:chOff x="6490380" y="748032"/>
            <a:chExt cx="2230855" cy="187700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6401248" y="4928196"/>
            <a:ext cx="2230855" cy="1810912"/>
            <a:chOff x="6490380" y="748032"/>
            <a:chExt cx="2230855" cy="1877006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F:\фото библиотеки\фото лето 20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72" y="994054"/>
            <a:ext cx="1723558" cy="157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фото библиотеки\2020 фото библиотеки\IMG_918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72" y="3009753"/>
            <a:ext cx="1680575" cy="158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то библиотеки\2020 фото библиотеки\ф.5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980" y="5033265"/>
            <a:ext cx="1723558" cy="160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38" y="4539322"/>
            <a:ext cx="877736" cy="879978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 descr="C:\Users\User\Downloads\IMG-20241228-WA0000.jpg"/>
          <p:cNvPicPr>
            <a:picLocks noChangeAspect="1" noChangeArrowheads="1"/>
          </p:cNvPicPr>
          <p:nvPr/>
        </p:nvPicPr>
        <p:blipFill rotWithShape="1">
          <a:blip r:embed="rId1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4" t="35353" r="15608" b="30314"/>
          <a:stretch/>
        </p:blipFill>
        <p:spPr bwMode="auto">
          <a:xfrm>
            <a:off x="3451907" y="251914"/>
            <a:ext cx="920594" cy="82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ownloads\1735375323307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83" y="276850"/>
            <a:ext cx="819777" cy="81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7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0" y="175846"/>
            <a:ext cx="3147646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0207" y="175845"/>
            <a:ext cx="1072662" cy="10023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1129" y="175846"/>
            <a:ext cx="1046285" cy="100232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690" y="686739"/>
            <a:ext cx="2989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Новый город,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втозаводский д.23 (28/11)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848" y="1720151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290,6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t-RU" sz="16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5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6551149" y="163219"/>
            <a:ext cx="4947907" cy="469149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2633" y="1679695"/>
            <a:ext cx="1646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66371 книг 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5277" y="3070476"/>
            <a:ext cx="92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4260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050" y="1487500"/>
            <a:ext cx="145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щадь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6950" y="1437925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1728" y="2810370"/>
            <a:ext cx="166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050" y="2152118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щение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6387" y="2378371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144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7525" y="2126205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мероприятий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5223" y="2387644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43419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41715" y="4207386"/>
            <a:ext cx="6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4467850" y="5076792"/>
            <a:ext cx="685751" cy="102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9906" y="4633444"/>
            <a:ext cx="3894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в библиотеке – это очень увлекательное «приключение», каждодневное познание чего-либо нового и постоянное общение с </a:t>
            </a:r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людьми.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603" y="5819189"/>
            <a:ext cx="4459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Елена Владимировна     </a:t>
            </a:r>
            <a:b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Агалакова,</a:t>
            </a:r>
          </a:p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заведующая библиотекой-филиалом №6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12410" y="881875"/>
            <a:ext cx="300103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Организованные конкурсы: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Герои пушкинских страниц».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Программы: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Будь на волне-читай!», «Мои Челны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Профориентир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Мероприятия: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Встречи с писателями:</a:t>
            </a:r>
          </a:p>
          <a:p>
            <a:pPr lvl="0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Ниной Самариной </a:t>
            </a:r>
          </a:p>
          <a:p>
            <a:pPr lvl="0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и Еленой Степановой.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71344" y="3217968"/>
            <a:ext cx="2733600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Мероприятия для взрослых и детей.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Ксерокопирование.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Мастер-классы.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t-RU" sz="1600" baseline="5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-6510" y="187294"/>
            <a:ext cx="3065699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362121" y="180989"/>
            <a:ext cx="1072662" cy="1002323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08730" y="182937"/>
            <a:ext cx="1046285" cy="1002322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 rot="10800000">
            <a:off x="6723528" y="157583"/>
            <a:ext cx="5473905" cy="483300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38763" y="228572"/>
            <a:ext cx="3794681" cy="338554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года и достижения 2024 г.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7" y="254977"/>
            <a:ext cx="838200" cy="838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74" y="254977"/>
            <a:ext cx="852119" cy="852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913" y="216834"/>
            <a:ext cx="3341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Библиотека-филиал №6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51044" y="863562"/>
            <a:ext cx="2230855" cy="1810912"/>
            <a:chOff x="6490380" y="748032"/>
            <a:chExt cx="2230855" cy="1877006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121076" y="2865057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библиотеки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2" y="1578747"/>
            <a:ext cx="402377" cy="4023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79" y="1552926"/>
            <a:ext cx="408808" cy="4088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51" y="2207481"/>
            <a:ext cx="426555" cy="42655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16" y="2902236"/>
            <a:ext cx="415973" cy="41597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" y="2889137"/>
            <a:ext cx="448583" cy="44858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5" y="748032"/>
            <a:ext cx="319285" cy="3192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2" y="2231745"/>
            <a:ext cx="442729" cy="442729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6441619" y="2894606"/>
            <a:ext cx="2230855" cy="1810912"/>
            <a:chOff x="6490380" y="748032"/>
            <a:chExt cx="2230855" cy="187700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6401248" y="4928196"/>
            <a:ext cx="2230855" cy="1810912"/>
            <a:chOff x="6490380" y="748032"/>
            <a:chExt cx="2230855" cy="1877006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7" y="4391284"/>
            <a:ext cx="999524" cy="1001848"/>
          </a:xfrm>
          <a:prstGeom prst="ellipse">
            <a:avLst/>
          </a:prstGeom>
          <a:ln w="63500" cap="rnd">
            <a:solidFill>
              <a:srgbClr val="4472C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998" y="1049986"/>
            <a:ext cx="1787107" cy="14714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877" y="3070476"/>
            <a:ext cx="1824220" cy="14567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28" y="5067420"/>
            <a:ext cx="1845790" cy="153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4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0" y="175846"/>
            <a:ext cx="3147646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0207" y="175845"/>
            <a:ext cx="1072662" cy="10023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1129" y="175846"/>
            <a:ext cx="1046285" cy="100232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690" y="686739"/>
            <a:ext cx="361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п. ЗЯБ,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ул. Х.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Такташа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д. 42 (15/18)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439" y="1773052"/>
            <a:ext cx="1240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t-RU" sz="16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aseline="5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6551149" y="163219"/>
            <a:ext cx="4947907" cy="469149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91983" y="1707230"/>
            <a:ext cx="1646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20280 книг 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4819" y="3087687"/>
            <a:ext cx="92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050" y="1487500"/>
            <a:ext cx="145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щадь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6950" y="1437925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1728" y="2810370"/>
            <a:ext cx="166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050" y="2152118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щение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1077" y="2395472"/>
            <a:ext cx="960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7525" y="2126205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мероприятий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4208" y="2431800"/>
            <a:ext cx="1215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26340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41715" y="4207386"/>
            <a:ext cx="6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3242671" y="5457511"/>
            <a:ext cx="685751" cy="102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53845" y="4444067"/>
            <a:ext cx="39686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активной работе с разнообразными программами, нам удалось создать уютную атмосферу  для всех   любителей книг. Библиотека успешно проводила множество мероприятий, что способствовало увеличению числа читателей.</a:t>
            </a:r>
            <a:endParaRPr lang="ru-RU" sz="1400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645" y="5942177"/>
            <a:ext cx="46144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Наиля </a:t>
            </a:r>
            <a:r>
              <a:rPr lang="ru-RU" sz="1400" dirty="0" err="1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Самиджановна</a:t>
            </a:r>
            <a:r>
              <a:rPr lang="ru-RU" sz="1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Асанова,</a:t>
            </a:r>
          </a:p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заведующая библиотекой-филиалом №8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90507" y="1254130"/>
            <a:ext cx="343695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II Всероссийской конкурс, посвященный дню рождения М. Пришвина «Кладовая солнца» г. Вологда 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 Онлайн-конкурс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буктрейлеров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«Великий писатель земли русской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Конкурс поделок «Раз ромашка, два ромашка!»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Профсоюзный фотоконкурс «В объективе мама»  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Конкурс на лучшую разработку афиши для библиотекарей «Афиши и события: библиотечный дизайн-конкурс»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00B0F0"/>
              </a:buClr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Организованные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конкурсы: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творческой конкурс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Пушкина читаем с малых лет»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рисунков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Профессии моих родителей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ru-RU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00B0F0"/>
              </a:buClr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проекты: 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БиблиоДети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Первоклассный 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читатель: 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Читаем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учимся, творим!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B L I O - 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КАНИКУЛЫ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«Книги в рюкзачке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лучшее 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литературное чтение для детей»</a:t>
            </a:r>
          </a:p>
          <a:p>
            <a:pPr lvl="0">
              <a:buClr>
                <a:srgbClr val="00B0F0"/>
              </a:buClr>
            </a:pPr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24716" y="3221776"/>
            <a:ext cx="2733600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Детские и взрослые мероприятия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Ксерокопирование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Мастер-классы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t-RU" sz="1600" baseline="5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-6510" y="187294"/>
            <a:ext cx="3065699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362121" y="180989"/>
            <a:ext cx="1072662" cy="1002323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08730" y="182937"/>
            <a:ext cx="1046285" cy="1002322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 rot="10800000">
            <a:off x="6723528" y="157583"/>
            <a:ext cx="5473905" cy="483300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38763" y="228572"/>
            <a:ext cx="3794681" cy="338554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года и достижения 2024 г.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13" y="216834"/>
            <a:ext cx="3341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Библиотека-филиал №8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51044" y="863562"/>
            <a:ext cx="2230855" cy="1810912"/>
            <a:chOff x="6490380" y="748032"/>
            <a:chExt cx="2230855" cy="1877006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121076" y="2865057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библиотеки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2" y="1578747"/>
            <a:ext cx="402377" cy="4023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79" y="1552926"/>
            <a:ext cx="408808" cy="4088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51" y="2207481"/>
            <a:ext cx="426555" cy="42655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16" y="2902236"/>
            <a:ext cx="415973" cy="41597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" y="2889137"/>
            <a:ext cx="448583" cy="44858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5" y="748032"/>
            <a:ext cx="319285" cy="3192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2" y="2231745"/>
            <a:ext cx="442729" cy="442729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6441619" y="2894606"/>
            <a:ext cx="2230855" cy="1810912"/>
            <a:chOff x="6490380" y="748032"/>
            <a:chExt cx="2230855" cy="187700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6401248" y="4928196"/>
            <a:ext cx="2230855" cy="1810912"/>
            <a:chOff x="6490380" y="748032"/>
            <a:chExt cx="2230855" cy="1877006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D:\Документы\ОТЧЕТЫ\8ф. ГОДОВОЙ ОТЧЕТ 2024\фото мероприятий 2024\8. Круглый стол «Старт в профессию»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149" y="3064845"/>
            <a:ext cx="1924565" cy="144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окументы\ОТЧЕТЫ\8ф. ГОДОВОЙ ОТЧЕТ 2024\фото мероприятий 2024\8ф. день открытых дверей  «Место встречи библиотека!»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638" y="1046856"/>
            <a:ext cx="1918076" cy="143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окументы\ОТЧЕТЫ\8ф. ГОДОВОЙ ОТЧЕТ 2024\фото мероприятий 2024\8ф. патриотические чтения «Путь мужества и славы»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638" y="5141513"/>
            <a:ext cx="1884850" cy="14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03236" y="245435"/>
            <a:ext cx="860818" cy="86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/>
          <a:srcRect l="12878" t="26472" r="13621" b="16596"/>
          <a:stretch/>
        </p:blipFill>
        <p:spPr>
          <a:xfrm>
            <a:off x="3468714" y="247862"/>
            <a:ext cx="877438" cy="8685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6" y="4463142"/>
            <a:ext cx="1139540" cy="1097436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9" name="TextBox 58"/>
          <p:cNvSpPr txBox="1"/>
          <p:nvPr/>
        </p:nvSpPr>
        <p:spPr>
          <a:xfrm>
            <a:off x="8768132" y="907674"/>
            <a:ext cx="3436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Победа в конкурсах: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7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0" y="175846"/>
            <a:ext cx="3147646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0207" y="175845"/>
            <a:ext cx="1072662" cy="100232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1129" y="175846"/>
            <a:ext cx="1046285" cy="100232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032" y="686798"/>
            <a:ext cx="3132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Новый город, </a:t>
            </a:r>
          </a:p>
          <a:p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бул.60-летия </a:t>
            </a:r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Октября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д.5 </a:t>
            </a:r>
            <a:br>
              <a:rPr 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7/13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6385" y="1756685"/>
            <a:ext cx="2453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63,3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t-RU" sz="16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baseline="5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 rot="10800000">
            <a:off x="6551149" y="163219"/>
            <a:ext cx="4947907" cy="469149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2633" y="1679695"/>
            <a:ext cx="164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20103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3831" y="3110221"/>
            <a:ext cx="970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2455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050" y="1487500"/>
            <a:ext cx="145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щадь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86950" y="1437925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1728" y="2810370"/>
            <a:ext cx="166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050" y="2152118"/>
            <a:ext cx="21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</a:t>
            </a:r>
            <a:r>
              <a:rPr lang="ru-RU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щение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59189" y="2420758"/>
            <a:ext cx="2357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88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77525" y="2126205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мероприятий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4458" y="2420758"/>
            <a:ext cx="2635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26427</a:t>
            </a:r>
            <a:endParaRPr lang="ru-RU" sz="1600" baseline="5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41715" y="4207386"/>
            <a:ext cx="6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5296928" y="5181019"/>
            <a:ext cx="685751" cy="102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460" y="5833650"/>
            <a:ext cx="3947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Елена Владимировна  </a:t>
            </a:r>
            <a:b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Князева,</a:t>
            </a:r>
          </a:p>
          <a:p>
            <a:r>
              <a:rPr lang="ru-RU" sz="14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заведующая  библиотекой филиалом №11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47702" y="1004664"/>
            <a:ext cx="320099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Победа в конкурсах: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конкурс </a:t>
            </a: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«Энергия творчества»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виз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-игра «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Библиомамы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>
              <a:buClr>
                <a:srgbClr val="00B0F0"/>
              </a:buClr>
            </a:pPr>
            <a:endParaRPr lang="ru-RU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Участие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семинаре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«Продвижение чтения: сохраняя традиции, ищем новое».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Организованные конкурсы: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«Наш Пушкин — гений слова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рограммы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 формированию культуры чтения подростков  «Классные классики или Читай с удовольствием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!».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литературного развития детей младшего школьного возраста «С книгой по дорогам детства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 приобщению дошкольников к чтению 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ЗОЖик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на страничках книг».</a:t>
            </a:r>
          </a:p>
          <a:p>
            <a:pPr>
              <a:buClr>
                <a:srgbClr val="00B0F0"/>
              </a:buClr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00B0F0"/>
              </a:buClr>
            </a:pPr>
            <a:r>
              <a:rPr lang="ru-RU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 сотрудничали с социальным приютом для детей и подростков «</a:t>
            </a:r>
            <a:r>
              <a:rPr lang="ru-RU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Асылташ</a:t>
            </a:r>
            <a:r>
              <a:rPr lang="ru-RU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 и другими детскими центрами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21076" y="3184682"/>
            <a:ext cx="3517503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Детские и взрослые мероприятия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Мастер-классы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t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Пушкинская карта</a:t>
            </a:r>
          </a:p>
          <a:p>
            <a:endParaRPr lang="tt-RU" sz="1600" baseline="5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-6510" y="187294"/>
            <a:ext cx="3065699" cy="474785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362121" y="180989"/>
            <a:ext cx="1072662" cy="1002323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08730" y="182937"/>
            <a:ext cx="1046285" cy="1002322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 rot="10800000">
            <a:off x="6723528" y="157583"/>
            <a:ext cx="5473905" cy="483300"/>
          </a:xfrm>
          <a:custGeom>
            <a:avLst/>
            <a:gdLst>
              <a:gd name="connsiteX0" fmla="*/ 0 w 3391633"/>
              <a:gd name="connsiteY0" fmla="*/ 0 h 553916"/>
              <a:gd name="connsiteX1" fmla="*/ 3022835 w 3391633"/>
              <a:gd name="connsiteY1" fmla="*/ 0 h 553916"/>
              <a:gd name="connsiteX2" fmla="*/ 3033346 w 3391633"/>
              <a:gd name="connsiteY2" fmla="*/ 0 h 553916"/>
              <a:gd name="connsiteX3" fmla="*/ 3391633 w 3391633"/>
              <a:gd name="connsiteY3" fmla="*/ 0 h 553916"/>
              <a:gd name="connsiteX4" fmla="*/ 3043857 w 3391633"/>
              <a:gd name="connsiteY4" fmla="*/ 553916 h 553916"/>
              <a:gd name="connsiteX5" fmla="*/ 3033346 w 3391633"/>
              <a:gd name="connsiteY5" fmla="*/ 553916 h 553916"/>
              <a:gd name="connsiteX6" fmla="*/ 2675059 w 3391633"/>
              <a:gd name="connsiteY6" fmla="*/ 553916 h 553916"/>
              <a:gd name="connsiteX7" fmla="*/ 0 w 3391633"/>
              <a:gd name="connsiteY7" fmla="*/ 553916 h 5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1633" h="553916">
                <a:moveTo>
                  <a:pt x="0" y="0"/>
                </a:moveTo>
                <a:lnTo>
                  <a:pt x="3022835" y="0"/>
                </a:lnTo>
                <a:lnTo>
                  <a:pt x="3033346" y="0"/>
                </a:lnTo>
                <a:lnTo>
                  <a:pt x="3391633" y="0"/>
                </a:lnTo>
                <a:lnTo>
                  <a:pt x="3043857" y="553916"/>
                </a:lnTo>
                <a:lnTo>
                  <a:pt x="3033346" y="553916"/>
                </a:lnTo>
                <a:lnTo>
                  <a:pt x="2675059" y="553916"/>
                </a:lnTo>
                <a:lnTo>
                  <a:pt x="0" y="553916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38763" y="228572"/>
            <a:ext cx="3794681" cy="338554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года и достижения 2024 г.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7" y="254977"/>
            <a:ext cx="838200" cy="838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74" y="254977"/>
            <a:ext cx="852119" cy="852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913" y="216834"/>
            <a:ext cx="3341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Библиотека-филиал №11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51044" y="863562"/>
            <a:ext cx="2230855" cy="1810912"/>
            <a:chOff x="6490380" y="748032"/>
            <a:chExt cx="2230855" cy="1877006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121076" y="2865057"/>
            <a:ext cx="346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библиотеки</a:t>
            </a:r>
            <a:endParaRPr lang="ru-RU" baseline="50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2" y="1578747"/>
            <a:ext cx="402377" cy="4023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79" y="1552926"/>
            <a:ext cx="408808" cy="4088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51" y="2207481"/>
            <a:ext cx="426555" cy="42655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16" y="2902236"/>
            <a:ext cx="415973" cy="41597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" y="2889137"/>
            <a:ext cx="448583" cy="44858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5" y="748032"/>
            <a:ext cx="319285" cy="3192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2" y="2231745"/>
            <a:ext cx="442729" cy="442729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6441619" y="2894606"/>
            <a:ext cx="2230855" cy="1810912"/>
            <a:chOff x="6490380" y="748032"/>
            <a:chExt cx="2230855" cy="187700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6401248" y="4928196"/>
            <a:ext cx="2230855" cy="1810912"/>
            <a:chOff x="6490380" y="748032"/>
            <a:chExt cx="2230855" cy="1877006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6564203" y="780910"/>
              <a:ext cx="2157032" cy="18112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6490380" y="748032"/>
              <a:ext cx="2131264" cy="1877006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0" t="896" r="580" b="42484"/>
          <a:stretch/>
        </p:blipFill>
        <p:spPr>
          <a:xfrm>
            <a:off x="270009" y="4130198"/>
            <a:ext cx="1081546" cy="1097684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36" y="257755"/>
            <a:ext cx="864181" cy="86122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87" y="257755"/>
            <a:ext cx="820754" cy="8270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8"/>
          <a:stretch/>
        </p:blipFill>
        <p:spPr>
          <a:xfrm>
            <a:off x="6607422" y="1099313"/>
            <a:ext cx="1872263" cy="13603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29" y="3088250"/>
            <a:ext cx="1722003" cy="13820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34" y="5071997"/>
            <a:ext cx="1784770" cy="13963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14068" y="4673795"/>
            <a:ext cx="4387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 smtClean="0">
                <a:solidFill>
                  <a:srgbClr val="292929"/>
                </a:solidFill>
                <a:latin typeface="Source Sans 3"/>
              </a:rPr>
              <a:t> </a:t>
            </a:r>
            <a:endParaRPr lang="ru-RU" sz="3200" b="1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218734" y="3817634"/>
            <a:ext cx="503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sz="6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17" y="4935270"/>
            <a:ext cx="1536156" cy="182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836044" y="54008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6" name="TextBox 65"/>
          <p:cNvSpPr txBox="1"/>
          <p:nvPr/>
        </p:nvSpPr>
        <p:spPr>
          <a:xfrm>
            <a:off x="3988444" y="55532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680318" y="4190165"/>
            <a:ext cx="44697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 2024 году библиотека </a:t>
            </a:r>
            <a:r>
              <a:rPr lang="ru-RU" sz="13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стала </a:t>
            </a:r>
            <a:r>
              <a:rPr lang="ru-RU" sz="1300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центром </a:t>
            </a:r>
            <a:r>
              <a:rPr lang="ru-RU" sz="13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притяжения для юных читателей и их родителей. </a:t>
            </a:r>
            <a:r>
              <a:rPr lang="ru-RU" sz="1300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Провели </a:t>
            </a:r>
            <a:r>
              <a:rPr lang="ru-RU" sz="13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множество мероприятий, включая литературные </a:t>
            </a:r>
            <a:r>
              <a:rPr lang="ru-RU" sz="1300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конкурсы и мастер-классы, </a:t>
            </a:r>
            <a:r>
              <a:rPr lang="ru-RU" sz="13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посвященные любимым книгам и </a:t>
            </a:r>
            <a:r>
              <a:rPr lang="ru-RU" sz="1300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авторам.</a:t>
            </a:r>
            <a:r>
              <a:rPr lang="ru-RU" sz="13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300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Мы </a:t>
            </a:r>
            <a:r>
              <a:rPr lang="ru-RU" sz="1300" i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рады, что смогли создать уютное пространство, где каждый ребенок может найти книгу по душе и погрузиться в мир фантазий </a:t>
            </a:r>
            <a:r>
              <a:rPr lang="ru-RU" sz="1300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и приключений.</a:t>
            </a:r>
            <a:endParaRPr lang="ru-RU" sz="13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81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</TotalTime>
  <Words>2970</Words>
  <Application>Microsoft Office PowerPoint</Application>
  <PresentationFormat>Широкоэкранный</PresentationFormat>
  <Paragraphs>648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Arial Bold</vt:lpstr>
      <vt:lpstr>Calibri</vt:lpstr>
      <vt:lpstr>Calibri Light</vt:lpstr>
      <vt:lpstr>Source Sans 3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автоматизация</dc:creator>
  <cp:lastModifiedBy>direktor</cp:lastModifiedBy>
  <cp:revision>139</cp:revision>
  <dcterms:created xsi:type="dcterms:W3CDTF">2024-12-16T07:22:33Z</dcterms:created>
  <dcterms:modified xsi:type="dcterms:W3CDTF">2025-03-05T12:31:15Z</dcterms:modified>
</cp:coreProperties>
</file>